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9" r:id="rId4"/>
    <p:sldId id="258" r:id="rId5"/>
    <p:sldId id="269" r:id="rId6"/>
    <p:sldId id="270" r:id="rId7"/>
    <p:sldId id="271" r:id="rId8"/>
    <p:sldId id="272" r:id="rId9"/>
    <p:sldId id="273" r:id="rId10"/>
    <p:sldId id="274" r:id="rId11"/>
    <p:sldId id="275" r:id="rId12"/>
    <p:sldId id="276" r:id="rId13"/>
    <p:sldId id="277" r:id="rId14"/>
    <p:sldId id="278" r:id="rId15"/>
    <p:sldId id="283" r:id="rId16"/>
    <p:sldId id="279" r:id="rId17"/>
    <p:sldId id="280"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60" r:id="rId31"/>
    <p:sldId id="261" r:id="rId32"/>
    <p:sldId id="262" r:id="rId33"/>
    <p:sldId id="263" r:id="rId34"/>
    <p:sldId id="264" r:id="rId35"/>
    <p:sldId id="265" r:id="rId36"/>
    <p:sldId id="266" r:id="rId37"/>
    <p:sldId id="267" r:id="rId38"/>
  </p:sldIdLst>
  <p:sldSz cx="18288000" cy="10287000"/>
  <p:notesSz cx="6858000" cy="9144000"/>
  <p:embeddedFontLst>
    <p:embeddedFont>
      <p:font typeface="TT Supermolot Neue" panose="020B0604020202020204" charset="0"/>
      <p:regular r:id="rId40"/>
    </p:embeddedFont>
    <p:embeddedFont>
      <p:font typeface="TT Supermolot Neue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F33AF-AFA7-4EFE-BC75-298E12F8C070}"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E4978-14B4-43CB-82DA-AE2F81301C5B}" type="slidenum">
              <a:rPr lang="en-US" smtClean="0"/>
              <a:t>‹#›</a:t>
            </a:fld>
            <a:endParaRPr lang="en-US"/>
          </a:p>
        </p:txBody>
      </p:sp>
    </p:spTree>
    <p:extLst>
      <p:ext uri="{BB962C8B-B14F-4D97-AF65-F5344CB8AC3E}">
        <p14:creationId xmlns:p14="http://schemas.microsoft.com/office/powerpoint/2010/main" val="2390950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E4978-14B4-43CB-82DA-AE2F81301C5B}" type="slidenum">
              <a:rPr lang="en-US" smtClean="0"/>
              <a:t>16</a:t>
            </a:fld>
            <a:endParaRPr lang="en-US"/>
          </a:p>
        </p:txBody>
      </p:sp>
    </p:spTree>
    <p:extLst>
      <p:ext uri="{BB962C8B-B14F-4D97-AF65-F5344CB8AC3E}">
        <p14:creationId xmlns:p14="http://schemas.microsoft.com/office/powerpoint/2010/main" val="308788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6" name="TextBox 6"/>
          <p:cNvSpPr txBox="1"/>
          <p:nvPr/>
        </p:nvSpPr>
        <p:spPr>
          <a:xfrm>
            <a:off x="609601" y="3978876"/>
            <a:ext cx="17449800" cy="2009717"/>
          </a:xfrm>
          <a:prstGeom prst="rect">
            <a:avLst/>
          </a:prstGeom>
        </p:spPr>
        <p:txBody>
          <a:bodyPr wrap="square" lIns="0" tIns="0" rIns="0" bIns="0" rtlCol="0" anchor="t">
            <a:spAutoFit/>
          </a:bodyPr>
          <a:lstStyle/>
          <a:p>
            <a:pPr algn="ctr">
              <a:lnSpc>
                <a:spcPts val="18581"/>
              </a:lnSpc>
            </a:pPr>
            <a:r>
              <a:rPr lang="en-US" sz="6600" b="1" dirty="0">
                <a:solidFill>
                  <a:srgbClr val="FFFFFF"/>
                </a:solidFill>
                <a:latin typeface="TT Supermolot Neue Bold"/>
                <a:ea typeface="TT Supermolot Neue Bold"/>
                <a:cs typeface="TT Supermolot Neue Bold"/>
                <a:sym typeface="TT Supermolot Neue Bold"/>
              </a:rPr>
              <a:t>Implementing  VPN Solutions With FortiGate</a:t>
            </a:r>
          </a:p>
        </p:txBody>
      </p:sp>
      <p:sp>
        <p:nvSpPr>
          <p:cNvPr id="7" name="TextBox 7"/>
          <p:cNvSpPr txBox="1"/>
          <p:nvPr/>
        </p:nvSpPr>
        <p:spPr>
          <a:xfrm>
            <a:off x="5751520" y="3472616"/>
            <a:ext cx="7735880" cy="755976"/>
          </a:xfrm>
          <a:prstGeom prst="rect">
            <a:avLst/>
          </a:prstGeom>
        </p:spPr>
        <p:txBody>
          <a:bodyPr wrap="square" lIns="0" tIns="0" rIns="0" bIns="0" rtlCol="0" anchor="t">
            <a:spAutoFit/>
          </a:bodyPr>
          <a:lstStyle/>
          <a:p>
            <a:pPr algn="ctr">
              <a:lnSpc>
                <a:spcPts val="6280"/>
              </a:lnSpc>
            </a:pPr>
            <a:r>
              <a:rPr lang="en-US" sz="4486" spc="829" dirty="0">
                <a:solidFill>
                  <a:srgbClr val="FFFFFF"/>
                </a:solidFill>
                <a:latin typeface="TT Supermolot Neue"/>
                <a:ea typeface="TT Supermolot Neue"/>
                <a:cs typeface="TT Supermolot Neue"/>
                <a:sym typeface="TT Supermolot Neue"/>
              </a:rPr>
              <a:t>Graduation  Project</a:t>
            </a:r>
          </a:p>
        </p:txBody>
      </p:sp>
      <p:sp>
        <p:nvSpPr>
          <p:cNvPr id="9" name="TextBox 9"/>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B7002-9302-7B12-8D6C-FB33B1DE5B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76CC66-E26A-DE8E-9136-E0E00DD75A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AEFAC48-B242-656D-8C65-0153E80B42D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A8898AA5-F22E-1C4C-65D1-55118FC7DF0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C37116C9-08CF-6C7C-54EE-77F977BA6B1D}"/>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D78146F3-4D66-0AA2-D78E-C1796BC0086E}"/>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5: Firewall Policy Configuration </a:t>
            </a:r>
          </a:p>
        </p:txBody>
      </p:sp>
      <p:sp>
        <p:nvSpPr>
          <p:cNvPr id="11" name="TextBox 10">
            <a:extLst>
              <a:ext uri="{FF2B5EF4-FFF2-40B4-BE49-F238E27FC236}">
                <a16:creationId xmlns:a16="http://schemas.microsoft.com/office/drawing/2014/main" id="{C5D4A67B-AC9B-28F4-04A2-71C5F072F882}"/>
              </a:ext>
            </a:extLst>
          </p:cNvPr>
          <p:cNvSpPr txBox="1"/>
          <p:nvPr/>
        </p:nvSpPr>
        <p:spPr>
          <a:xfrm>
            <a:off x="533400" y="4060124"/>
            <a:ext cx="7391400" cy="4401205"/>
          </a:xfrm>
          <a:prstGeom prst="rect">
            <a:avLst/>
          </a:prstGeom>
          <a:noFill/>
        </p:spPr>
        <p:txBody>
          <a:bodyPr wrap="square">
            <a:spAutoFit/>
          </a:bodyPr>
          <a:lstStyle/>
          <a:p>
            <a:r>
              <a:rPr lang="en-US" sz="2800" dirty="0">
                <a:solidFill>
                  <a:schemeClr val="bg1"/>
                </a:solidFill>
              </a:rPr>
              <a:t>• Name: </a:t>
            </a:r>
            <a:r>
              <a:rPr lang="en-US" sz="2800" dirty="0" err="1">
                <a:solidFill>
                  <a:schemeClr val="bg1"/>
                </a:solidFill>
              </a:rPr>
              <a:t>SSL_VPN_Access</a:t>
            </a:r>
            <a:r>
              <a:rPr lang="en-US" sz="2800" dirty="0">
                <a:solidFill>
                  <a:schemeClr val="bg1"/>
                </a:solidFill>
              </a:rPr>
              <a:t> </a:t>
            </a:r>
          </a:p>
          <a:p>
            <a:r>
              <a:rPr lang="en-US" sz="2800" dirty="0">
                <a:solidFill>
                  <a:schemeClr val="bg1"/>
                </a:solidFill>
              </a:rPr>
              <a:t>• Incoming Interface: SSL VPN tunnel interface (</a:t>
            </a:r>
            <a:r>
              <a:rPr lang="en-US" sz="2800" dirty="0" err="1">
                <a:solidFill>
                  <a:schemeClr val="bg1"/>
                </a:solidFill>
              </a:rPr>
              <a:t>ssl.root</a:t>
            </a:r>
            <a:r>
              <a:rPr lang="en-US" sz="2800" dirty="0">
                <a:solidFill>
                  <a:schemeClr val="bg1"/>
                </a:solidFill>
              </a:rPr>
              <a:t>) </a:t>
            </a:r>
          </a:p>
          <a:p>
            <a:r>
              <a:rPr lang="en-US" sz="2800" dirty="0">
                <a:solidFill>
                  <a:schemeClr val="bg1"/>
                </a:solidFill>
              </a:rPr>
              <a:t>• Outgoing Interface: LAN (port2) </a:t>
            </a:r>
          </a:p>
          <a:p>
            <a:r>
              <a:rPr lang="en-US" sz="2800" dirty="0">
                <a:solidFill>
                  <a:schemeClr val="bg1"/>
                </a:solidFill>
              </a:rPr>
              <a:t>• Source: SSLVPN_TUNNEL_ADDR1 </a:t>
            </a:r>
          </a:p>
          <a:p>
            <a:r>
              <a:rPr lang="en-US" sz="2800" dirty="0">
                <a:solidFill>
                  <a:schemeClr val="bg1"/>
                </a:solidFill>
              </a:rPr>
              <a:t>• Destination: All </a:t>
            </a:r>
          </a:p>
          <a:p>
            <a:r>
              <a:rPr lang="en-US" sz="2800" dirty="0">
                <a:solidFill>
                  <a:schemeClr val="bg1"/>
                </a:solidFill>
              </a:rPr>
              <a:t>• Schedule: Always </a:t>
            </a:r>
          </a:p>
          <a:p>
            <a:r>
              <a:rPr lang="en-US" sz="2800" dirty="0">
                <a:solidFill>
                  <a:schemeClr val="bg1"/>
                </a:solidFill>
              </a:rPr>
              <a:t>• Service: All </a:t>
            </a:r>
          </a:p>
          <a:p>
            <a:r>
              <a:rPr lang="en-US" sz="2800" dirty="0">
                <a:solidFill>
                  <a:schemeClr val="bg1"/>
                </a:solidFill>
              </a:rPr>
              <a:t>• Action: ACCEPT </a:t>
            </a:r>
          </a:p>
          <a:p>
            <a:r>
              <a:rPr lang="en-US" sz="2800" dirty="0">
                <a:solidFill>
                  <a:schemeClr val="bg1"/>
                </a:solidFill>
              </a:rPr>
              <a:t>• NAT: Enabled (Use Outgoing Interface Address) </a:t>
            </a:r>
          </a:p>
        </p:txBody>
      </p:sp>
      <p:pic>
        <p:nvPicPr>
          <p:cNvPr id="9" name="Picture 8">
            <a:extLst>
              <a:ext uri="{FF2B5EF4-FFF2-40B4-BE49-F238E27FC236}">
                <a16:creationId xmlns:a16="http://schemas.microsoft.com/office/drawing/2014/main" id="{BEEB1877-3F1B-A104-497B-593D015F0A36}"/>
              </a:ext>
            </a:extLst>
          </p:cNvPr>
          <p:cNvPicPr>
            <a:picLocks noChangeAspect="1"/>
          </p:cNvPicPr>
          <p:nvPr/>
        </p:nvPicPr>
        <p:blipFill>
          <a:blip r:embed="rId3"/>
          <a:srcRect r="15073"/>
          <a:stretch>
            <a:fillRect/>
          </a:stretch>
        </p:blipFill>
        <p:spPr>
          <a:xfrm>
            <a:off x="7745809" y="2990906"/>
            <a:ext cx="10454286" cy="54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14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B4D2-4C73-BCA3-E09C-506410C897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CFAB59-950E-A9E4-55BB-B51B366DFE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C4716B0A-6A54-FDA7-4D83-91927F1DFCD7}"/>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7A1CF801-7AE9-FFAD-3C06-A1131219646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88C197F4-2141-56E4-AF0A-A63F1A7AA6DC}"/>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48A9FC9B-2831-7EE8-3B2F-CFCEF63D6721}"/>
              </a:ext>
            </a:extLst>
          </p:cNvPr>
          <p:cNvSpPr txBox="1"/>
          <p:nvPr/>
        </p:nvSpPr>
        <p:spPr>
          <a:xfrm>
            <a:off x="382080" y="3209008"/>
            <a:ext cx="9144000" cy="646331"/>
          </a:xfrm>
          <a:prstGeom prst="rect">
            <a:avLst/>
          </a:prstGeom>
          <a:noFill/>
        </p:spPr>
        <p:txBody>
          <a:bodyPr wrap="square">
            <a:spAutoFit/>
          </a:bodyPr>
          <a:lstStyle/>
          <a:p>
            <a:r>
              <a:rPr lang="en-US" sz="3600" dirty="0">
                <a:solidFill>
                  <a:schemeClr val="bg1"/>
                </a:solidFill>
              </a:rPr>
              <a:t>Step 6: Web-Based Mode Testing </a:t>
            </a:r>
          </a:p>
        </p:txBody>
      </p:sp>
      <p:sp>
        <p:nvSpPr>
          <p:cNvPr id="11" name="TextBox 10">
            <a:extLst>
              <a:ext uri="{FF2B5EF4-FFF2-40B4-BE49-F238E27FC236}">
                <a16:creationId xmlns:a16="http://schemas.microsoft.com/office/drawing/2014/main" id="{28752E1F-CF6E-FBB2-813B-BAC9D7D87792}"/>
              </a:ext>
            </a:extLst>
          </p:cNvPr>
          <p:cNvSpPr txBox="1"/>
          <p:nvPr/>
        </p:nvSpPr>
        <p:spPr>
          <a:xfrm>
            <a:off x="464132" y="4284902"/>
            <a:ext cx="8979896" cy="2246769"/>
          </a:xfrm>
          <a:prstGeom prst="rect">
            <a:avLst/>
          </a:prstGeom>
          <a:noFill/>
        </p:spPr>
        <p:txBody>
          <a:bodyPr wrap="square">
            <a:spAutoFit/>
          </a:bodyPr>
          <a:lstStyle/>
          <a:p>
            <a:r>
              <a:rPr lang="en-US" sz="2800" dirty="0">
                <a:solidFill>
                  <a:schemeClr val="bg1"/>
                </a:solidFill>
              </a:rPr>
              <a:t>• SSL VPN portal accessible at https://192.168.32.135:10443 </a:t>
            </a:r>
          </a:p>
          <a:p>
            <a:r>
              <a:rPr lang="en-US" sz="2800" dirty="0">
                <a:solidFill>
                  <a:schemeClr val="bg1"/>
                </a:solidFill>
              </a:rPr>
              <a:t>• FortiClient launch and download options available </a:t>
            </a:r>
          </a:p>
          <a:p>
            <a:r>
              <a:rPr lang="en-US" sz="2800" dirty="0">
                <a:solidFill>
                  <a:schemeClr val="bg1"/>
                </a:solidFill>
              </a:rPr>
              <a:t>• Verify login as </a:t>
            </a:r>
            <a:r>
              <a:rPr lang="en-US" sz="2800" dirty="0" err="1">
                <a:solidFill>
                  <a:schemeClr val="bg1"/>
                </a:solidFill>
              </a:rPr>
              <a:t>vpnuser</a:t>
            </a:r>
            <a:r>
              <a:rPr lang="en-US" sz="2800" dirty="0">
                <a:solidFill>
                  <a:schemeClr val="bg1"/>
                </a:solidFill>
              </a:rPr>
              <a:t> and check active connections on FortiGate Dashboard → </a:t>
            </a:r>
          </a:p>
          <a:p>
            <a:r>
              <a:rPr lang="en-US" sz="2800" dirty="0">
                <a:solidFill>
                  <a:schemeClr val="bg1"/>
                </a:solidFill>
              </a:rPr>
              <a:t>Network </a:t>
            </a:r>
          </a:p>
        </p:txBody>
      </p:sp>
      <p:pic>
        <p:nvPicPr>
          <p:cNvPr id="14" name="Picture 13">
            <a:extLst>
              <a:ext uri="{FF2B5EF4-FFF2-40B4-BE49-F238E27FC236}">
                <a16:creationId xmlns:a16="http://schemas.microsoft.com/office/drawing/2014/main" id="{CB5B09D9-71E2-0BA3-B4F3-C20537568EF8}"/>
              </a:ext>
            </a:extLst>
          </p:cNvPr>
          <p:cNvPicPr>
            <a:picLocks noChangeAspect="1"/>
          </p:cNvPicPr>
          <p:nvPr/>
        </p:nvPicPr>
        <p:blipFill>
          <a:blip r:embed="rId3"/>
          <a:stretch>
            <a:fillRect/>
          </a:stretch>
        </p:blipFill>
        <p:spPr>
          <a:xfrm>
            <a:off x="10336804" y="769431"/>
            <a:ext cx="5560266" cy="4830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9E82A295-BF90-5C10-BFAD-3358F932B268}"/>
              </a:ext>
            </a:extLst>
          </p:cNvPr>
          <p:cNvPicPr>
            <a:picLocks noChangeAspect="1"/>
          </p:cNvPicPr>
          <p:nvPr/>
        </p:nvPicPr>
        <p:blipFill>
          <a:blip r:embed="rId4"/>
          <a:stretch>
            <a:fillRect/>
          </a:stretch>
        </p:blipFill>
        <p:spPr>
          <a:xfrm>
            <a:off x="12039600" y="5752107"/>
            <a:ext cx="5871236" cy="433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990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18224-E57B-A617-D5FA-E28CB52342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D587BF-F66C-1C47-BB11-96CFC8D93D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75856159-83F8-F683-F44A-03C887E0D9A6}"/>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4620C60C-7A75-5988-6503-40BA809593DA}"/>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723FDEDD-A9D6-B744-EE9A-2CA633EA849F}"/>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E72F4681-24CA-50C5-A67F-0C488E5FC871}"/>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7: Tunnel Mode Testing </a:t>
            </a:r>
          </a:p>
        </p:txBody>
      </p:sp>
      <p:sp>
        <p:nvSpPr>
          <p:cNvPr id="11" name="TextBox 10">
            <a:extLst>
              <a:ext uri="{FF2B5EF4-FFF2-40B4-BE49-F238E27FC236}">
                <a16:creationId xmlns:a16="http://schemas.microsoft.com/office/drawing/2014/main" id="{B7936CAA-5A27-8D98-C8F2-361A6DDB92C2}"/>
              </a:ext>
            </a:extLst>
          </p:cNvPr>
          <p:cNvSpPr txBox="1"/>
          <p:nvPr/>
        </p:nvSpPr>
        <p:spPr>
          <a:xfrm>
            <a:off x="533400" y="4060124"/>
            <a:ext cx="7391400" cy="2677656"/>
          </a:xfrm>
          <a:prstGeom prst="rect">
            <a:avLst/>
          </a:prstGeom>
          <a:noFill/>
        </p:spPr>
        <p:txBody>
          <a:bodyPr wrap="square">
            <a:spAutoFit/>
          </a:bodyPr>
          <a:lstStyle/>
          <a:p>
            <a:r>
              <a:rPr lang="en-US" sz="2800" dirty="0">
                <a:solidFill>
                  <a:schemeClr val="bg1"/>
                </a:solidFill>
              </a:rPr>
              <a:t>• VPN Name: &lt;Specify&gt; </a:t>
            </a:r>
          </a:p>
          <a:p>
            <a:r>
              <a:rPr lang="en-US" sz="2800" dirty="0">
                <a:solidFill>
                  <a:schemeClr val="bg1"/>
                </a:solidFill>
              </a:rPr>
              <a:t>• Connection Type: SSL-VPN </a:t>
            </a:r>
          </a:p>
          <a:p>
            <a:r>
              <a:rPr lang="en-US" sz="2800" dirty="0">
                <a:solidFill>
                  <a:schemeClr val="bg1"/>
                </a:solidFill>
              </a:rPr>
              <a:t>• Remote Gateway: https://&lt;IP&gt;:10443 </a:t>
            </a:r>
          </a:p>
          <a:p>
            <a:r>
              <a:rPr lang="en-US" sz="2800" dirty="0">
                <a:solidFill>
                  <a:schemeClr val="bg1"/>
                </a:solidFill>
              </a:rPr>
              <a:t>• Port: 10443 </a:t>
            </a:r>
          </a:p>
          <a:p>
            <a:r>
              <a:rPr lang="en-US" sz="2800" dirty="0">
                <a:solidFill>
                  <a:schemeClr val="bg1"/>
                </a:solidFill>
              </a:rPr>
              <a:t>• Authentication: Username/Password </a:t>
            </a:r>
          </a:p>
          <a:p>
            <a:r>
              <a:rPr lang="en-US" sz="2800" dirty="0">
                <a:solidFill>
                  <a:schemeClr val="bg1"/>
                </a:solidFill>
              </a:rPr>
              <a:t>• Dual-stack IPv4/IPv6: Enabled </a:t>
            </a:r>
          </a:p>
        </p:txBody>
      </p:sp>
      <p:pic>
        <p:nvPicPr>
          <p:cNvPr id="5" name="Picture 4">
            <a:extLst>
              <a:ext uri="{FF2B5EF4-FFF2-40B4-BE49-F238E27FC236}">
                <a16:creationId xmlns:a16="http://schemas.microsoft.com/office/drawing/2014/main" id="{C2D70856-91D1-9384-B8D8-52D8D2824421}"/>
              </a:ext>
            </a:extLst>
          </p:cNvPr>
          <p:cNvPicPr>
            <a:picLocks noChangeAspect="1"/>
          </p:cNvPicPr>
          <p:nvPr/>
        </p:nvPicPr>
        <p:blipFill>
          <a:blip r:embed="rId3"/>
          <a:stretch>
            <a:fillRect/>
          </a:stretch>
        </p:blipFill>
        <p:spPr>
          <a:xfrm>
            <a:off x="9753600" y="2131971"/>
            <a:ext cx="7315200" cy="6023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25708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1FF-0386-EF7D-AB86-C4B1CF8988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D021F-A916-1045-EF6C-A8153CE2C9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892AD701-016E-B23E-4260-9464689BC63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07F36E4-591D-ED6B-DCD4-DD424C896D1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97982199-03DC-A208-D0D2-2C0F8C2FF1E5}"/>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689EA780-D4EA-6A97-1AF2-2DE608EA4DE5}"/>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8: Connection and Monitoring </a:t>
            </a:r>
          </a:p>
        </p:txBody>
      </p:sp>
      <p:sp>
        <p:nvSpPr>
          <p:cNvPr id="11" name="TextBox 10">
            <a:extLst>
              <a:ext uri="{FF2B5EF4-FFF2-40B4-BE49-F238E27FC236}">
                <a16:creationId xmlns:a16="http://schemas.microsoft.com/office/drawing/2014/main" id="{EE9B4B23-CE86-3844-7305-49F35DF262E6}"/>
              </a:ext>
            </a:extLst>
          </p:cNvPr>
          <p:cNvSpPr txBox="1"/>
          <p:nvPr/>
        </p:nvSpPr>
        <p:spPr>
          <a:xfrm>
            <a:off x="533400" y="4060124"/>
            <a:ext cx="9677400" cy="5262979"/>
          </a:xfrm>
          <a:prstGeom prst="rect">
            <a:avLst/>
          </a:prstGeom>
          <a:noFill/>
        </p:spPr>
        <p:txBody>
          <a:bodyPr wrap="square">
            <a:spAutoFit/>
          </a:bodyPr>
          <a:lstStyle/>
          <a:p>
            <a:r>
              <a:rPr lang="en-US" sz="2800" dirty="0">
                <a:solidFill>
                  <a:schemeClr val="bg1"/>
                </a:solidFill>
              </a:rPr>
              <a:t>n this step, after establishing the connection using tunnel mode, I selected Forti-Lab </a:t>
            </a:r>
          </a:p>
          <a:p>
            <a:r>
              <a:rPr lang="en-US" sz="2800" dirty="0">
                <a:solidFill>
                  <a:schemeClr val="bg1"/>
                </a:solidFill>
              </a:rPr>
              <a:t>and tested the setup using the VPN user I had previously created. </a:t>
            </a:r>
          </a:p>
          <a:p>
            <a:r>
              <a:rPr lang="en-US" sz="2800" dirty="0">
                <a:solidFill>
                  <a:schemeClr val="bg1"/>
                </a:solidFill>
              </a:rPr>
              <a:t>As shown in the image, the monitoring interface displays several key details for each </a:t>
            </a:r>
          </a:p>
          <a:p>
            <a:r>
              <a:rPr lang="en-US" sz="2800" dirty="0">
                <a:solidFill>
                  <a:schemeClr val="bg1"/>
                </a:solidFill>
              </a:rPr>
              <a:t>connected user: </a:t>
            </a:r>
          </a:p>
          <a:p>
            <a:r>
              <a:rPr lang="en-US" sz="2800" dirty="0">
                <a:solidFill>
                  <a:schemeClr val="bg1"/>
                </a:solidFill>
              </a:rPr>
              <a:t>1. Username – identifies the authenticated VPN user. </a:t>
            </a:r>
          </a:p>
          <a:p>
            <a:r>
              <a:rPr lang="en-US" sz="2800" dirty="0">
                <a:solidFill>
                  <a:schemeClr val="bg1"/>
                </a:solidFill>
              </a:rPr>
              <a:t>2. IP Address – shows the assigned IP for the VPN session. </a:t>
            </a:r>
          </a:p>
          <a:p>
            <a:r>
              <a:rPr lang="en-US" sz="2800" dirty="0">
                <a:solidFill>
                  <a:schemeClr val="bg1"/>
                </a:solidFill>
              </a:rPr>
              <a:t>3. Connection Duration – indicates how long the user has been connected. </a:t>
            </a:r>
          </a:p>
          <a:p>
            <a:r>
              <a:rPr lang="en-US" sz="2800" dirty="0">
                <a:solidFill>
                  <a:schemeClr val="bg1"/>
                </a:solidFill>
              </a:rPr>
              <a:t>4. Bytes Sent and Received – displays the amount of data transmitted during </a:t>
            </a:r>
          </a:p>
        </p:txBody>
      </p:sp>
      <p:pic>
        <p:nvPicPr>
          <p:cNvPr id="7" name="Picture 6">
            <a:extLst>
              <a:ext uri="{FF2B5EF4-FFF2-40B4-BE49-F238E27FC236}">
                <a16:creationId xmlns:a16="http://schemas.microsoft.com/office/drawing/2014/main" id="{D402AF49-9B55-1AFD-406B-CF53E3ADD589}"/>
              </a:ext>
            </a:extLst>
          </p:cNvPr>
          <p:cNvPicPr>
            <a:picLocks noChangeAspect="1"/>
          </p:cNvPicPr>
          <p:nvPr/>
        </p:nvPicPr>
        <p:blipFill>
          <a:blip r:embed="rId3"/>
          <a:stretch>
            <a:fillRect/>
          </a:stretch>
        </p:blipFill>
        <p:spPr>
          <a:xfrm>
            <a:off x="10744200" y="2552700"/>
            <a:ext cx="6705602" cy="6169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1973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E14AA-9F78-372F-16EA-C79FC54BDA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98FE4-AA83-8472-1A76-2CEEB59125B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8203136-81CA-4D13-5BE9-523C64847D91}"/>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0EA820F3-35D3-2798-D366-C9A6D80B229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1915B3B-DE19-A97A-6B00-2A1618E6E5D8}"/>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4D44BB02-9B06-3D86-F094-D587A9B513A5}"/>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9: Monitoring &amp; Active Connections: </a:t>
            </a:r>
          </a:p>
        </p:txBody>
      </p:sp>
      <p:sp>
        <p:nvSpPr>
          <p:cNvPr id="11" name="TextBox 10">
            <a:extLst>
              <a:ext uri="{FF2B5EF4-FFF2-40B4-BE49-F238E27FC236}">
                <a16:creationId xmlns:a16="http://schemas.microsoft.com/office/drawing/2014/main" id="{B85102DA-54A4-53E3-D216-CA0B6CC01DD8}"/>
              </a:ext>
            </a:extLst>
          </p:cNvPr>
          <p:cNvSpPr txBox="1"/>
          <p:nvPr/>
        </p:nvSpPr>
        <p:spPr>
          <a:xfrm>
            <a:off x="533400" y="4060124"/>
            <a:ext cx="7391400" cy="5262979"/>
          </a:xfrm>
          <a:prstGeom prst="rect">
            <a:avLst/>
          </a:prstGeom>
          <a:noFill/>
        </p:spPr>
        <p:txBody>
          <a:bodyPr wrap="square">
            <a:spAutoFit/>
          </a:bodyPr>
          <a:lstStyle/>
          <a:p>
            <a:r>
              <a:rPr lang="en-US" sz="2800" dirty="0">
                <a:solidFill>
                  <a:schemeClr val="bg1"/>
                </a:solidFill>
              </a:rPr>
              <a:t>Dash Board Shows :  </a:t>
            </a:r>
          </a:p>
          <a:p>
            <a:r>
              <a:rPr lang="en-US" sz="2800" dirty="0">
                <a:solidFill>
                  <a:schemeClr val="bg1"/>
                </a:solidFill>
              </a:rPr>
              <a:t>• Displays: Username, IP, Connection Duration, Bytes Sent/Received </a:t>
            </a:r>
          </a:p>
          <a:p>
            <a:r>
              <a:rPr lang="en-US" sz="2800" dirty="0">
                <a:solidFill>
                  <a:schemeClr val="bg1"/>
                </a:solidFill>
              </a:rPr>
              <a:t>• Active Users: 1 </a:t>
            </a:r>
          </a:p>
          <a:p>
            <a:r>
              <a:rPr lang="en-US" sz="2800" dirty="0">
                <a:solidFill>
                  <a:schemeClr val="bg1"/>
                </a:solidFill>
              </a:rPr>
              <a:t>• Connection Mode: Web </a:t>
            </a:r>
          </a:p>
          <a:p>
            <a:r>
              <a:rPr lang="en-US" sz="2800" dirty="0">
                <a:solidFill>
                  <a:schemeClr val="bg1"/>
                </a:solidFill>
              </a:rPr>
              <a:t>• Username: </a:t>
            </a:r>
            <a:r>
              <a:rPr lang="en-US" sz="2800" dirty="0" err="1">
                <a:solidFill>
                  <a:schemeClr val="bg1"/>
                </a:solidFill>
              </a:rPr>
              <a:t>vpnuser</a:t>
            </a:r>
            <a:r>
              <a:rPr lang="en-US" sz="2800" dirty="0">
                <a:solidFill>
                  <a:schemeClr val="bg1"/>
                </a:solidFill>
              </a:rPr>
              <a:t> </a:t>
            </a:r>
          </a:p>
          <a:p>
            <a:r>
              <a:rPr lang="en-US" sz="2800" dirty="0">
                <a:solidFill>
                  <a:schemeClr val="bg1"/>
                </a:solidFill>
              </a:rPr>
              <a:t>• Remote Host: 192.168.1.9 </a:t>
            </a:r>
          </a:p>
          <a:p>
            <a:r>
              <a:rPr lang="en-US" sz="2800" dirty="0">
                <a:solidFill>
                  <a:schemeClr val="bg1"/>
                </a:solidFill>
              </a:rPr>
              <a:t>• Tunnel Ip: 10.212.134.200 </a:t>
            </a:r>
          </a:p>
          <a:p>
            <a:r>
              <a:rPr lang="en-US" sz="2800" dirty="0">
                <a:solidFill>
                  <a:schemeClr val="bg1"/>
                </a:solidFill>
              </a:rPr>
              <a:t>• Duration: 44s </a:t>
            </a:r>
          </a:p>
          <a:p>
            <a:r>
              <a:rPr lang="en-US" sz="2800" dirty="0">
                <a:solidFill>
                  <a:schemeClr val="bg1"/>
                </a:solidFill>
              </a:rPr>
              <a:t>• Source interface: Wan1 </a:t>
            </a:r>
          </a:p>
          <a:p>
            <a:r>
              <a:rPr lang="en-US" sz="2800" dirty="0">
                <a:solidFill>
                  <a:schemeClr val="bg1"/>
                </a:solidFill>
              </a:rPr>
              <a:t>• Tunnel IP: Assigned from SSLVPN_TUNNEL_ADDR1 pool </a:t>
            </a:r>
          </a:p>
        </p:txBody>
      </p:sp>
      <p:pic>
        <p:nvPicPr>
          <p:cNvPr id="7" name="Picture 6">
            <a:extLst>
              <a:ext uri="{FF2B5EF4-FFF2-40B4-BE49-F238E27FC236}">
                <a16:creationId xmlns:a16="http://schemas.microsoft.com/office/drawing/2014/main" id="{A014334D-5321-8B06-491F-A13B4987FAFB}"/>
              </a:ext>
            </a:extLst>
          </p:cNvPr>
          <p:cNvPicPr>
            <a:picLocks noChangeAspect="1"/>
          </p:cNvPicPr>
          <p:nvPr/>
        </p:nvPicPr>
        <p:blipFill>
          <a:blip r:embed="rId3"/>
          <a:srcRect l="4916" r="2319"/>
          <a:stretch>
            <a:fillRect/>
          </a:stretch>
        </p:blipFill>
        <p:spPr>
          <a:xfrm>
            <a:off x="7772400" y="4066269"/>
            <a:ext cx="10286998" cy="4840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355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6680-E77D-AD1D-8534-7FDDDE285A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3169CA-6BD1-E133-9AB9-5EABEFA44C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0A29FE90-F562-5E10-8E16-8F2443A3EAB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6421935B-5304-A042-884C-4CEA2DBD295F}"/>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34057126-659A-AA66-DF54-661106FA4DFA}"/>
              </a:ext>
            </a:extLst>
          </p:cNvPr>
          <p:cNvSpPr txBox="1"/>
          <p:nvPr/>
        </p:nvSpPr>
        <p:spPr>
          <a:xfrm>
            <a:off x="4495800" y="4533900"/>
            <a:ext cx="10591800" cy="830997"/>
          </a:xfrm>
          <a:prstGeom prst="rect">
            <a:avLst/>
          </a:prstGeom>
          <a:noFill/>
        </p:spPr>
        <p:txBody>
          <a:bodyPr wrap="square">
            <a:spAutoFit/>
          </a:bodyPr>
          <a:lstStyle/>
          <a:p>
            <a:r>
              <a:rPr lang="en-US" sz="4800" dirty="0">
                <a:solidFill>
                  <a:schemeClr val="bg1"/>
                </a:solidFill>
              </a:rPr>
              <a:t>IPsec VPN Configuration Documentation</a:t>
            </a:r>
          </a:p>
        </p:txBody>
      </p:sp>
    </p:spTree>
    <p:extLst>
      <p:ext uri="{BB962C8B-B14F-4D97-AF65-F5344CB8AC3E}">
        <p14:creationId xmlns:p14="http://schemas.microsoft.com/office/powerpoint/2010/main" val="250961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AE47F-E0D1-212A-B97B-5AA94DA923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456C5C-51ED-4632-EB70-8817F58C201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a:p>
        </p:txBody>
      </p:sp>
      <p:sp>
        <p:nvSpPr>
          <p:cNvPr id="8" name="TextBox 8">
            <a:extLst>
              <a:ext uri="{FF2B5EF4-FFF2-40B4-BE49-F238E27FC236}">
                <a16:creationId xmlns:a16="http://schemas.microsoft.com/office/drawing/2014/main" id="{7B397708-C661-F70F-771D-508B8FA0E5A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9E634CD-061A-C15D-2BE4-1106A32D25C4}"/>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B4453CEA-1865-C21F-F968-416BC6C44322}"/>
              </a:ext>
            </a:extLst>
          </p:cNvPr>
          <p:cNvSpPr txBox="1"/>
          <p:nvPr/>
        </p:nvSpPr>
        <p:spPr>
          <a:xfrm>
            <a:off x="6477000" y="124792"/>
            <a:ext cx="10591800" cy="830997"/>
          </a:xfrm>
          <a:prstGeom prst="rect">
            <a:avLst/>
          </a:prstGeom>
          <a:noFill/>
        </p:spPr>
        <p:txBody>
          <a:bodyPr wrap="square">
            <a:spAutoFit/>
          </a:bodyPr>
          <a:lstStyle/>
          <a:p>
            <a:r>
              <a:rPr lang="en-US" sz="4800" dirty="0">
                <a:solidFill>
                  <a:schemeClr val="bg1"/>
                </a:solidFill>
              </a:rPr>
              <a:t>Network Topology </a:t>
            </a:r>
          </a:p>
        </p:txBody>
      </p:sp>
      <p:pic>
        <p:nvPicPr>
          <p:cNvPr id="7" name="Picture 6">
            <a:extLst>
              <a:ext uri="{FF2B5EF4-FFF2-40B4-BE49-F238E27FC236}">
                <a16:creationId xmlns:a16="http://schemas.microsoft.com/office/drawing/2014/main" id="{72B2F00E-C258-A608-39D5-673E07F48784}"/>
              </a:ext>
            </a:extLst>
          </p:cNvPr>
          <p:cNvPicPr>
            <a:picLocks noChangeAspect="1"/>
          </p:cNvPicPr>
          <p:nvPr/>
        </p:nvPicPr>
        <p:blipFill>
          <a:blip r:embed="rId4"/>
          <a:stretch>
            <a:fillRect/>
          </a:stretch>
        </p:blipFill>
        <p:spPr>
          <a:xfrm>
            <a:off x="3810000" y="1102700"/>
            <a:ext cx="10313818" cy="73650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CF32C13-5A26-BFE7-DF60-C9883F47DEF7}"/>
              </a:ext>
            </a:extLst>
          </p:cNvPr>
          <p:cNvSpPr txBox="1"/>
          <p:nvPr/>
        </p:nvSpPr>
        <p:spPr>
          <a:xfrm>
            <a:off x="3442409" y="8625870"/>
            <a:ext cx="11049000" cy="1569660"/>
          </a:xfrm>
          <a:prstGeom prst="rect">
            <a:avLst/>
          </a:prstGeom>
          <a:noFill/>
        </p:spPr>
        <p:txBody>
          <a:bodyPr wrap="square">
            <a:spAutoFit/>
          </a:bodyPr>
          <a:lstStyle/>
          <a:p>
            <a:pPr algn="ctr"/>
            <a:r>
              <a:rPr lang="en-US" sz="3200" dirty="0">
                <a:solidFill>
                  <a:schemeClr val="bg1"/>
                </a:solidFill>
              </a:rPr>
              <a:t>• Two FortiGate firewalls were used to connect two different LAN networks through the internet using an </a:t>
            </a:r>
            <a:r>
              <a:rPr lang="en-US" sz="3200" dirty="0" err="1">
                <a:solidFill>
                  <a:schemeClr val="bg1"/>
                </a:solidFill>
              </a:rPr>
              <a:t>IPsecVPN</a:t>
            </a:r>
            <a:r>
              <a:rPr lang="en-US" sz="3200" dirty="0">
                <a:solidFill>
                  <a:schemeClr val="bg1"/>
                </a:solidFill>
              </a:rPr>
              <a:t> tunnel. </a:t>
            </a:r>
          </a:p>
          <a:p>
            <a:pPr algn="ctr"/>
            <a:r>
              <a:rPr lang="en-US" sz="3200" dirty="0">
                <a:solidFill>
                  <a:schemeClr val="bg1"/>
                </a:solidFill>
              </a:rPr>
              <a:t>• Each FortiGate represents a branch office / Headquarter office.</a:t>
            </a:r>
          </a:p>
        </p:txBody>
      </p:sp>
    </p:spTree>
    <p:extLst>
      <p:ext uri="{BB962C8B-B14F-4D97-AF65-F5344CB8AC3E}">
        <p14:creationId xmlns:p14="http://schemas.microsoft.com/office/powerpoint/2010/main" val="147759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8439-70AB-8B60-42A8-229EEA8337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DCCD78-6425-7830-A439-BC23BF4844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F10E875D-3B54-D967-6917-056CDA087F27}"/>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1ED36266-0F13-8F8F-842B-D9550AED067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F9AAF8E-5387-D7B5-D6AE-F28D7546AE47}"/>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DA1F1797-2EB7-C6F0-9CDA-84C89FA0605B}"/>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7" name="Picture 6">
            <a:extLst>
              <a:ext uri="{FF2B5EF4-FFF2-40B4-BE49-F238E27FC236}">
                <a16:creationId xmlns:a16="http://schemas.microsoft.com/office/drawing/2014/main" id="{016E88F5-5EC0-D193-8613-8A6354B2DDC6}"/>
              </a:ext>
            </a:extLst>
          </p:cNvPr>
          <p:cNvPicPr>
            <a:picLocks noChangeAspect="1"/>
          </p:cNvPicPr>
          <p:nvPr/>
        </p:nvPicPr>
        <p:blipFill>
          <a:blip r:embed="rId3"/>
          <a:stretch>
            <a:fillRect/>
          </a:stretch>
        </p:blipFill>
        <p:spPr>
          <a:xfrm>
            <a:off x="8301396" y="3210236"/>
            <a:ext cx="9582638" cy="6445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6683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757AF-EF88-563D-D5A2-4563DF8008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CA1264-B063-057A-3BBF-687C11BBF8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FB5BE542-6A21-AA05-9E8A-725B33BF3DA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B740E7FB-0A4F-9509-1AFA-1EC62C7B35BB}"/>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001B94DC-5D7F-0912-1E85-AA54A01926FB}"/>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1EEF81CB-726F-8AF9-4610-D4BB40638736}"/>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5" name="Picture 4">
            <a:extLst>
              <a:ext uri="{FF2B5EF4-FFF2-40B4-BE49-F238E27FC236}">
                <a16:creationId xmlns:a16="http://schemas.microsoft.com/office/drawing/2014/main" id="{63A87C09-45CB-349A-E559-C9191FECC72F}"/>
              </a:ext>
            </a:extLst>
          </p:cNvPr>
          <p:cNvPicPr>
            <a:picLocks noChangeAspect="1"/>
          </p:cNvPicPr>
          <p:nvPr/>
        </p:nvPicPr>
        <p:blipFill>
          <a:blip r:embed="rId3"/>
          <a:stretch>
            <a:fillRect/>
          </a:stretch>
        </p:blipFill>
        <p:spPr>
          <a:xfrm>
            <a:off x="8337299" y="3162300"/>
            <a:ext cx="9448802" cy="6405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2459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E206-51AC-094F-F9E5-64742B3FA3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4194A5-69D6-F315-ED9D-FFAED1C4D3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EA6C190C-925B-832C-C464-6BF6B02D5D1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BA6552F3-EC41-950C-24FC-54F13C442FF7}"/>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0C07802-139A-E129-CB70-511672DEE33C}"/>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5F254248-EB26-47F6-14B8-3D2CC1F90415}"/>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2: Phase 2 Configuration </a:t>
            </a:r>
          </a:p>
        </p:txBody>
      </p:sp>
      <p:pic>
        <p:nvPicPr>
          <p:cNvPr id="7" name="Picture 6">
            <a:extLst>
              <a:ext uri="{FF2B5EF4-FFF2-40B4-BE49-F238E27FC236}">
                <a16:creationId xmlns:a16="http://schemas.microsoft.com/office/drawing/2014/main" id="{0E79A61E-43C9-C411-D9A0-E64F34F38E83}"/>
              </a:ext>
            </a:extLst>
          </p:cNvPr>
          <p:cNvPicPr>
            <a:picLocks noChangeAspect="1"/>
          </p:cNvPicPr>
          <p:nvPr/>
        </p:nvPicPr>
        <p:blipFill>
          <a:blip r:embed="rId3"/>
          <a:stretch>
            <a:fillRect/>
          </a:stretch>
        </p:blipFill>
        <p:spPr>
          <a:xfrm>
            <a:off x="8534400" y="2476500"/>
            <a:ext cx="9191542" cy="7298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5914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96D19-4728-5AF9-8061-C33019AD7A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C2543D-C508-4322-91D5-AC8BA81489C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3F05DAE3-22A6-7AEE-8430-0FA47AA7F0F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41ED67D-9F8E-EC3D-D9F1-D3D78A126612}"/>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3996E29D-8F7C-1B5E-43E3-1A21388E24CF}"/>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D12E6A6D-F913-500F-2C6C-D5088DAEC006}"/>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LAN-To-VPN </a:t>
            </a:r>
          </a:p>
        </p:txBody>
      </p:sp>
      <p:pic>
        <p:nvPicPr>
          <p:cNvPr id="11" name="Picture 10">
            <a:extLst>
              <a:ext uri="{FF2B5EF4-FFF2-40B4-BE49-F238E27FC236}">
                <a16:creationId xmlns:a16="http://schemas.microsoft.com/office/drawing/2014/main" id="{007312AC-1D94-C4C9-B50E-3B5D45B742FA}"/>
              </a:ext>
            </a:extLst>
          </p:cNvPr>
          <p:cNvPicPr>
            <a:picLocks noChangeAspect="1"/>
          </p:cNvPicPr>
          <p:nvPr/>
        </p:nvPicPr>
        <p:blipFill>
          <a:blip r:embed="rId3"/>
          <a:stretch>
            <a:fillRect/>
          </a:stretch>
        </p:blipFill>
        <p:spPr>
          <a:xfrm>
            <a:off x="5715000" y="3498989"/>
            <a:ext cx="12362180" cy="60631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8584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318C-9CF0-4E8D-A930-714F62E021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20E8AF-D41E-D0F6-BD1E-B057B1DC7FB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24CFE673-3DB0-4264-97FD-DEC537D86A1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EC73E6F3-F628-1926-FCF3-6C42DFC092F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063859A-137E-36D9-BCA6-9D9E549F3ACE}"/>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E00DD834-EE80-F853-D876-903C5FEDB0B0}"/>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VPN-to-LAN</a:t>
            </a:r>
          </a:p>
        </p:txBody>
      </p:sp>
      <p:pic>
        <p:nvPicPr>
          <p:cNvPr id="5" name="Picture 4">
            <a:extLst>
              <a:ext uri="{FF2B5EF4-FFF2-40B4-BE49-F238E27FC236}">
                <a16:creationId xmlns:a16="http://schemas.microsoft.com/office/drawing/2014/main" id="{66072BB5-A61F-2D0D-5A17-1D0623EFB010}"/>
              </a:ext>
            </a:extLst>
          </p:cNvPr>
          <p:cNvPicPr>
            <a:picLocks noChangeAspect="1"/>
          </p:cNvPicPr>
          <p:nvPr/>
        </p:nvPicPr>
        <p:blipFill>
          <a:blip r:embed="rId3"/>
          <a:stretch>
            <a:fillRect/>
          </a:stretch>
        </p:blipFill>
        <p:spPr>
          <a:xfrm>
            <a:off x="5241500" y="3441288"/>
            <a:ext cx="12801600" cy="59436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7874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A0F5-807A-3E3F-FD58-03F912243C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3B8C6D-79C0-57B4-8CB7-D042BB4FE7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26E9E70-A86E-14AC-3BE3-741B1E0A478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CF7D7C82-8FA5-5983-2D7E-0BBBE7CB639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F5B61770-D9F9-ECC3-6EDE-CEA4F40F07EF}"/>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2018D3C5-9A6A-9A7D-4248-13995B740340}"/>
              </a:ext>
            </a:extLst>
          </p:cNvPr>
          <p:cNvSpPr txBox="1"/>
          <p:nvPr/>
        </p:nvSpPr>
        <p:spPr>
          <a:xfrm>
            <a:off x="698997" y="3222432"/>
            <a:ext cx="9144000" cy="1754326"/>
          </a:xfrm>
          <a:prstGeom prst="rect">
            <a:avLst/>
          </a:prstGeom>
          <a:noFill/>
        </p:spPr>
        <p:txBody>
          <a:bodyPr wrap="square">
            <a:spAutoFit/>
          </a:bodyPr>
          <a:lstStyle/>
          <a:p>
            <a:r>
              <a:rPr lang="en-US" sz="3600" dirty="0">
                <a:solidFill>
                  <a:schemeClr val="bg1"/>
                </a:solidFill>
              </a:rPr>
              <a:t>Step 4: Static Routes</a:t>
            </a:r>
          </a:p>
          <a:p>
            <a:r>
              <a:rPr lang="en-US" sz="3600" dirty="0">
                <a:solidFill>
                  <a:schemeClr val="bg1"/>
                </a:solidFill>
              </a:rPr>
              <a:t>	Add static routes to reach the remote 	subnet through the VPN tunnel.  </a:t>
            </a:r>
          </a:p>
        </p:txBody>
      </p:sp>
      <p:pic>
        <p:nvPicPr>
          <p:cNvPr id="7" name="Picture 6">
            <a:extLst>
              <a:ext uri="{FF2B5EF4-FFF2-40B4-BE49-F238E27FC236}">
                <a16:creationId xmlns:a16="http://schemas.microsoft.com/office/drawing/2014/main" id="{60E829D1-0EA6-FEE1-CE74-BBEA02D1EADD}"/>
              </a:ext>
            </a:extLst>
          </p:cNvPr>
          <p:cNvPicPr>
            <a:picLocks noChangeAspect="1"/>
          </p:cNvPicPr>
          <p:nvPr/>
        </p:nvPicPr>
        <p:blipFill>
          <a:blip r:embed="rId3"/>
          <a:stretch>
            <a:fillRect/>
          </a:stretch>
        </p:blipFill>
        <p:spPr>
          <a:xfrm>
            <a:off x="8705613" y="4708321"/>
            <a:ext cx="8883390" cy="4876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372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C5BF-F982-B80B-362C-73FF3B9FD3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A00FA9-58D7-2F2D-2D43-31A3B72752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34585E0-010E-6CA1-A629-8B6D9556C1A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BA6D037-0809-7910-C0BF-4F1C184855B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B03FED3-F04E-A9B5-BA99-4556284B28C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B249ABD2-767F-3E2D-F4B0-C9EE8717C397}"/>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5" name="Picture 4">
            <a:extLst>
              <a:ext uri="{FF2B5EF4-FFF2-40B4-BE49-F238E27FC236}">
                <a16:creationId xmlns:a16="http://schemas.microsoft.com/office/drawing/2014/main" id="{55599F07-F513-F7DE-29D1-6BF284B8D1D5}"/>
              </a:ext>
            </a:extLst>
          </p:cNvPr>
          <p:cNvPicPr>
            <a:picLocks noChangeAspect="1"/>
          </p:cNvPicPr>
          <p:nvPr/>
        </p:nvPicPr>
        <p:blipFill>
          <a:blip r:embed="rId3"/>
          <a:stretch>
            <a:fillRect/>
          </a:stretch>
        </p:blipFill>
        <p:spPr>
          <a:xfrm>
            <a:off x="9387355" y="1638300"/>
            <a:ext cx="8249542" cy="79318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06A9B5F7-91C0-D726-F1FB-FAF78EE93F00}"/>
              </a:ext>
            </a:extLst>
          </p:cNvPr>
          <p:cNvPicPr>
            <a:picLocks noChangeAspect="1"/>
          </p:cNvPicPr>
          <p:nvPr/>
        </p:nvPicPr>
        <p:blipFill>
          <a:blip r:embed="rId4"/>
          <a:stretch>
            <a:fillRect/>
          </a:stretch>
        </p:blipFill>
        <p:spPr>
          <a:xfrm>
            <a:off x="721120" y="7175096"/>
            <a:ext cx="8202852" cy="21515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0189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1ED2C-27C8-5197-8B42-8C1E0AFC6B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6BD872-7B8A-E0B5-0E6E-F791D902448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5052A745-8C1A-F3B6-85E2-5989A878896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555D4855-9908-5046-B9EE-4CC8DB76D47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57234996-AA08-12D4-E7CF-A0F595EA72A0}"/>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45653BF9-7018-DDA9-C35B-C5EC0D20A471}"/>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2: Phase 2 Configuration </a:t>
            </a:r>
          </a:p>
        </p:txBody>
      </p:sp>
      <p:pic>
        <p:nvPicPr>
          <p:cNvPr id="5" name="Picture 4">
            <a:extLst>
              <a:ext uri="{FF2B5EF4-FFF2-40B4-BE49-F238E27FC236}">
                <a16:creationId xmlns:a16="http://schemas.microsoft.com/office/drawing/2014/main" id="{FDDF999D-4AEA-B015-6A8F-4ACF040E4B15}"/>
              </a:ext>
            </a:extLst>
          </p:cNvPr>
          <p:cNvPicPr>
            <a:picLocks noChangeAspect="1"/>
          </p:cNvPicPr>
          <p:nvPr/>
        </p:nvPicPr>
        <p:blipFill>
          <a:blip r:embed="rId3"/>
          <a:stretch>
            <a:fillRect/>
          </a:stretch>
        </p:blipFill>
        <p:spPr>
          <a:xfrm>
            <a:off x="8755508" y="1934381"/>
            <a:ext cx="9008924" cy="7784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0980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C8BE-430F-095F-70E9-2B6B7C3A32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7F8748-61C0-E164-09CD-24D2D4857A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2796CFCB-1110-29EF-43B0-EA95612BCC2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1154D99C-DDDB-6CFD-67D0-7BA341F4152B}"/>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46207F87-EAD8-E374-B920-441A3D39DC3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292D4D20-8925-50F2-C7AB-4A1CFD2200B7}"/>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LAN-To-VPN </a:t>
            </a:r>
          </a:p>
        </p:txBody>
      </p:sp>
      <p:pic>
        <p:nvPicPr>
          <p:cNvPr id="5" name="Picture 4">
            <a:extLst>
              <a:ext uri="{FF2B5EF4-FFF2-40B4-BE49-F238E27FC236}">
                <a16:creationId xmlns:a16="http://schemas.microsoft.com/office/drawing/2014/main" id="{B24475E6-C6D0-B499-0C2C-0A3A6A3247E8}"/>
              </a:ext>
            </a:extLst>
          </p:cNvPr>
          <p:cNvPicPr>
            <a:picLocks noChangeAspect="1"/>
          </p:cNvPicPr>
          <p:nvPr/>
        </p:nvPicPr>
        <p:blipFill>
          <a:blip r:embed="rId3"/>
          <a:stretch>
            <a:fillRect/>
          </a:stretch>
        </p:blipFill>
        <p:spPr>
          <a:xfrm>
            <a:off x="5867400" y="3528611"/>
            <a:ext cx="12008818" cy="6191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63705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C871-DAA3-723C-6D8A-B4D96BE9E7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D8DD4-D0B5-535D-8A6B-64A48442BC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BC1F2E83-295E-A3E3-8016-6E57DB7F926F}"/>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3D12FEB3-21A1-0DD8-A167-1099D412A7E4}"/>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1D09BDA5-75E3-1524-59AA-AB950659339A}"/>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9988D18F-2209-72B8-4A49-29D02CD1B1D9}"/>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VPN-to-LAN</a:t>
            </a:r>
          </a:p>
        </p:txBody>
      </p:sp>
      <p:pic>
        <p:nvPicPr>
          <p:cNvPr id="7" name="Picture 6">
            <a:extLst>
              <a:ext uri="{FF2B5EF4-FFF2-40B4-BE49-F238E27FC236}">
                <a16:creationId xmlns:a16="http://schemas.microsoft.com/office/drawing/2014/main" id="{C5C15945-10EC-4736-1A1F-1DEF6B42881D}"/>
              </a:ext>
            </a:extLst>
          </p:cNvPr>
          <p:cNvPicPr>
            <a:picLocks noChangeAspect="1"/>
          </p:cNvPicPr>
          <p:nvPr/>
        </p:nvPicPr>
        <p:blipFill>
          <a:blip r:embed="rId3"/>
          <a:stretch>
            <a:fillRect/>
          </a:stretch>
        </p:blipFill>
        <p:spPr>
          <a:xfrm>
            <a:off x="5270997" y="3348574"/>
            <a:ext cx="12681798" cy="6214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5331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A331E-C0EA-B718-D1E6-73CFDD89ED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6773C4-185E-3B6B-0A09-57B6A1E5A2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7816A9AD-316C-DABF-859D-6C1A87F18A6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94086C0-7F80-83FA-13A1-C98564756B9D}"/>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E42BF6E-B818-A03C-DD0F-E9EA2769BB9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91DBABAB-0A95-618C-AD01-516E3A91A8B5}"/>
              </a:ext>
            </a:extLst>
          </p:cNvPr>
          <p:cNvSpPr txBox="1"/>
          <p:nvPr/>
        </p:nvSpPr>
        <p:spPr>
          <a:xfrm>
            <a:off x="698997" y="3222432"/>
            <a:ext cx="9144000" cy="1754326"/>
          </a:xfrm>
          <a:prstGeom prst="rect">
            <a:avLst/>
          </a:prstGeom>
          <a:noFill/>
        </p:spPr>
        <p:txBody>
          <a:bodyPr wrap="square">
            <a:spAutoFit/>
          </a:bodyPr>
          <a:lstStyle/>
          <a:p>
            <a:r>
              <a:rPr lang="en-US" sz="3600" dirty="0">
                <a:solidFill>
                  <a:schemeClr val="bg1"/>
                </a:solidFill>
              </a:rPr>
              <a:t>Step 4: Static Routes</a:t>
            </a:r>
          </a:p>
          <a:p>
            <a:r>
              <a:rPr lang="en-US" sz="3600" dirty="0">
                <a:solidFill>
                  <a:schemeClr val="bg1"/>
                </a:solidFill>
              </a:rPr>
              <a:t>	Add static routes to reach the remote 	subnet through the VPN tunnel.  </a:t>
            </a:r>
          </a:p>
        </p:txBody>
      </p:sp>
      <p:pic>
        <p:nvPicPr>
          <p:cNvPr id="5" name="Picture 4">
            <a:extLst>
              <a:ext uri="{FF2B5EF4-FFF2-40B4-BE49-F238E27FC236}">
                <a16:creationId xmlns:a16="http://schemas.microsoft.com/office/drawing/2014/main" id="{C015BE34-6E62-9262-7DF7-3E5255E23208}"/>
              </a:ext>
            </a:extLst>
          </p:cNvPr>
          <p:cNvPicPr>
            <a:picLocks noChangeAspect="1"/>
          </p:cNvPicPr>
          <p:nvPr/>
        </p:nvPicPr>
        <p:blipFill>
          <a:blip r:embed="rId3"/>
          <a:srcRect r="34267"/>
          <a:stretch>
            <a:fillRect/>
          </a:stretch>
        </p:blipFill>
        <p:spPr>
          <a:xfrm>
            <a:off x="8640478" y="4457700"/>
            <a:ext cx="8968190" cy="5336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9889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92586-C74A-1763-A3FB-A276A55318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0EB7B9-5ED7-7E29-A736-334717C78B8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20FCDE4-9792-A5E8-9179-1B93BD00730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49A8D013-98BE-9A79-F7BE-49997E6B76FE}"/>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B4065F6E-830A-C5BE-6180-57C59A26CC5C}"/>
              </a:ext>
            </a:extLst>
          </p:cNvPr>
          <p:cNvSpPr txBox="1"/>
          <p:nvPr/>
        </p:nvSpPr>
        <p:spPr>
          <a:xfrm>
            <a:off x="5638800" y="558725"/>
            <a:ext cx="10591800" cy="830997"/>
          </a:xfrm>
          <a:prstGeom prst="rect">
            <a:avLst/>
          </a:prstGeom>
          <a:noFill/>
        </p:spPr>
        <p:txBody>
          <a:bodyPr wrap="square">
            <a:spAutoFit/>
          </a:bodyPr>
          <a:lstStyle/>
          <a:p>
            <a:r>
              <a:rPr lang="en-US" sz="4800" dirty="0">
                <a:solidFill>
                  <a:schemeClr val="bg1"/>
                </a:solidFill>
              </a:rPr>
              <a:t>Connectivity Test Results </a:t>
            </a:r>
          </a:p>
        </p:txBody>
      </p:sp>
      <p:sp>
        <p:nvSpPr>
          <p:cNvPr id="3" name="TextBox 2">
            <a:extLst>
              <a:ext uri="{FF2B5EF4-FFF2-40B4-BE49-F238E27FC236}">
                <a16:creationId xmlns:a16="http://schemas.microsoft.com/office/drawing/2014/main" id="{A833ECAF-3B2E-0A2F-8C6D-CD6A114757E5}"/>
              </a:ext>
            </a:extLst>
          </p:cNvPr>
          <p:cNvSpPr txBox="1"/>
          <p:nvPr/>
        </p:nvSpPr>
        <p:spPr>
          <a:xfrm>
            <a:off x="660897" y="2256224"/>
            <a:ext cx="9220200" cy="523220"/>
          </a:xfrm>
          <a:prstGeom prst="rect">
            <a:avLst/>
          </a:prstGeom>
          <a:noFill/>
        </p:spPr>
        <p:txBody>
          <a:bodyPr wrap="square">
            <a:spAutoFit/>
          </a:bodyPr>
          <a:lstStyle/>
          <a:p>
            <a:r>
              <a:rPr lang="en-US" sz="2800" dirty="0">
                <a:solidFill>
                  <a:schemeClr val="bg1"/>
                </a:solidFill>
              </a:rPr>
              <a:t>Test 1: Ping Test Between Branches</a:t>
            </a:r>
          </a:p>
        </p:txBody>
      </p:sp>
      <p:pic>
        <p:nvPicPr>
          <p:cNvPr id="5" name="Picture 4">
            <a:extLst>
              <a:ext uri="{FF2B5EF4-FFF2-40B4-BE49-F238E27FC236}">
                <a16:creationId xmlns:a16="http://schemas.microsoft.com/office/drawing/2014/main" id="{5C2D6E7E-1CDC-6C6F-BF0D-07485E920907}"/>
              </a:ext>
            </a:extLst>
          </p:cNvPr>
          <p:cNvPicPr>
            <a:picLocks noChangeAspect="1"/>
          </p:cNvPicPr>
          <p:nvPr/>
        </p:nvPicPr>
        <p:blipFill>
          <a:blip r:embed="rId3"/>
          <a:stretch>
            <a:fillRect/>
          </a:stretch>
        </p:blipFill>
        <p:spPr>
          <a:xfrm>
            <a:off x="381000" y="3645946"/>
            <a:ext cx="6096000" cy="4595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5CDFC761-16B4-D7DE-F7E5-93F88E347831}"/>
              </a:ext>
            </a:extLst>
          </p:cNvPr>
          <p:cNvPicPr>
            <a:picLocks noChangeAspect="1"/>
          </p:cNvPicPr>
          <p:nvPr/>
        </p:nvPicPr>
        <p:blipFill>
          <a:blip r:embed="rId4"/>
          <a:stretch>
            <a:fillRect/>
          </a:stretch>
        </p:blipFill>
        <p:spPr>
          <a:xfrm>
            <a:off x="7405240" y="3887506"/>
            <a:ext cx="10484554" cy="3948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8625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F1611-17BD-27F1-3887-F66FE4C3F3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F3D858-4C7D-18CE-48C9-9CD798E229D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03D33181-07FE-84B8-5F65-F5D00D0FC7FB}"/>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5212B0B-0275-3B09-4EF3-6BB267A3479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C9F84F99-D786-E336-17BB-15017D851235}"/>
              </a:ext>
            </a:extLst>
          </p:cNvPr>
          <p:cNvSpPr txBox="1"/>
          <p:nvPr/>
        </p:nvSpPr>
        <p:spPr>
          <a:xfrm>
            <a:off x="5638800" y="558725"/>
            <a:ext cx="10591800" cy="830997"/>
          </a:xfrm>
          <a:prstGeom prst="rect">
            <a:avLst/>
          </a:prstGeom>
          <a:noFill/>
        </p:spPr>
        <p:txBody>
          <a:bodyPr wrap="square">
            <a:spAutoFit/>
          </a:bodyPr>
          <a:lstStyle/>
          <a:p>
            <a:r>
              <a:rPr lang="en-US" sz="4800" dirty="0">
                <a:solidFill>
                  <a:schemeClr val="bg1"/>
                </a:solidFill>
              </a:rPr>
              <a:t>Connectivity Test Results </a:t>
            </a:r>
          </a:p>
        </p:txBody>
      </p:sp>
      <p:sp>
        <p:nvSpPr>
          <p:cNvPr id="3" name="TextBox 2">
            <a:extLst>
              <a:ext uri="{FF2B5EF4-FFF2-40B4-BE49-F238E27FC236}">
                <a16:creationId xmlns:a16="http://schemas.microsoft.com/office/drawing/2014/main" id="{E36F4BBE-C299-FEAE-58B4-23ADB6713715}"/>
              </a:ext>
            </a:extLst>
          </p:cNvPr>
          <p:cNvSpPr txBox="1"/>
          <p:nvPr/>
        </p:nvSpPr>
        <p:spPr>
          <a:xfrm>
            <a:off x="660897" y="2256224"/>
            <a:ext cx="9220200" cy="523220"/>
          </a:xfrm>
          <a:prstGeom prst="rect">
            <a:avLst/>
          </a:prstGeom>
          <a:noFill/>
        </p:spPr>
        <p:txBody>
          <a:bodyPr wrap="square">
            <a:spAutoFit/>
          </a:bodyPr>
          <a:lstStyle/>
          <a:p>
            <a:r>
              <a:rPr lang="en-US" sz="2800" dirty="0">
                <a:solidFill>
                  <a:schemeClr val="bg1"/>
                </a:solidFill>
              </a:rPr>
              <a:t>Test 2: File Transfer Test (SCP Protocol)</a:t>
            </a:r>
          </a:p>
        </p:txBody>
      </p:sp>
      <p:pic>
        <p:nvPicPr>
          <p:cNvPr id="7" name="Picture 6">
            <a:extLst>
              <a:ext uri="{FF2B5EF4-FFF2-40B4-BE49-F238E27FC236}">
                <a16:creationId xmlns:a16="http://schemas.microsoft.com/office/drawing/2014/main" id="{3A5D7550-91DA-F1AD-A259-7B941017B2A3}"/>
              </a:ext>
            </a:extLst>
          </p:cNvPr>
          <p:cNvPicPr>
            <a:picLocks noChangeAspect="1"/>
          </p:cNvPicPr>
          <p:nvPr/>
        </p:nvPicPr>
        <p:blipFill>
          <a:blip r:embed="rId3"/>
          <a:stretch>
            <a:fillRect/>
          </a:stretch>
        </p:blipFill>
        <p:spPr>
          <a:xfrm>
            <a:off x="3025830" y="3204350"/>
            <a:ext cx="12236340" cy="6239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65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6700"/>
            <a:ext cx="18288000" cy="107442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805118" y="3011809"/>
            <a:ext cx="7859072" cy="3056066"/>
            <a:chOff x="0" y="0"/>
            <a:chExt cx="1550137" cy="542447"/>
          </a:xfrm>
        </p:grpSpPr>
        <p:sp>
          <p:nvSpPr>
            <p:cNvPr id="7" name="Freeform 7"/>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8" name="TextBox 8"/>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26" name="TextBox 26"/>
          <p:cNvSpPr txBox="1"/>
          <p:nvPr/>
        </p:nvSpPr>
        <p:spPr>
          <a:xfrm>
            <a:off x="3212174" y="1093719"/>
            <a:ext cx="11829241" cy="1183517"/>
          </a:xfrm>
          <a:prstGeom prst="rect">
            <a:avLst/>
          </a:prstGeom>
        </p:spPr>
        <p:txBody>
          <a:bodyPr lIns="0" tIns="0" rIns="0" bIns="0" rtlCol="0" anchor="t">
            <a:spAutoFit/>
          </a:bodyPr>
          <a:lstStyle/>
          <a:p>
            <a:pPr algn="ctr">
              <a:lnSpc>
                <a:spcPts val="8872"/>
              </a:lnSpc>
            </a:pPr>
            <a:r>
              <a:rPr lang="en-US" sz="8784" b="1" dirty="0">
                <a:solidFill>
                  <a:srgbClr val="FFFFFF"/>
                </a:solidFill>
                <a:latin typeface="TT Supermolot Neue Bold"/>
                <a:ea typeface="TT Supermolot Neue Bold"/>
                <a:cs typeface="TT Supermolot Neue Bold"/>
                <a:sym typeface="TT Supermolot Neue Bold"/>
              </a:rPr>
              <a:t>TYPES OF VPNs</a:t>
            </a:r>
          </a:p>
        </p:txBody>
      </p:sp>
      <p:sp>
        <p:nvSpPr>
          <p:cNvPr id="27" name="TextBox 27"/>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4</a:t>
            </a:r>
          </a:p>
        </p:txBody>
      </p:sp>
      <p:sp>
        <p:nvSpPr>
          <p:cNvPr id="28" name="TextBox 28"/>
          <p:cNvSpPr txBox="1"/>
          <p:nvPr/>
        </p:nvSpPr>
        <p:spPr>
          <a:xfrm>
            <a:off x="1465832" y="3687505"/>
            <a:ext cx="5306084" cy="2131546"/>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Allows individual users to connect to a private network remotely over the internet.</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Employees working from home</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Students accessing university resources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Secure access to company files and applications</a:t>
            </a:r>
          </a:p>
        </p:txBody>
      </p:sp>
      <p:sp>
        <p:nvSpPr>
          <p:cNvPr id="29" name="TextBox 29"/>
          <p:cNvSpPr txBox="1"/>
          <p:nvPr/>
        </p:nvSpPr>
        <p:spPr>
          <a:xfrm>
            <a:off x="1062522" y="3181566"/>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Remote Access VPN</a:t>
            </a:r>
          </a:p>
        </p:txBody>
      </p:sp>
      <p:grpSp>
        <p:nvGrpSpPr>
          <p:cNvPr id="39" name="Group 6">
            <a:extLst>
              <a:ext uri="{FF2B5EF4-FFF2-40B4-BE49-F238E27FC236}">
                <a16:creationId xmlns:a16="http://schemas.microsoft.com/office/drawing/2014/main" id="{243B8B94-AC8E-4020-3218-6B6FCE6524B5}"/>
              </a:ext>
            </a:extLst>
          </p:cNvPr>
          <p:cNvGrpSpPr/>
          <p:nvPr/>
        </p:nvGrpSpPr>
        <p:grpSpPr>
          <a:xfrm>
            <a:off x="9151374" y="3011809"/>
            <a:ext cx="7859072" cy="3056066"/>
            <a:chOff x="0" y="0"/>
            <a:chExt cx="1550137" cy="542447"/>
          </a:xfrm>
        </p:grpSpPr>
        <p:sp>
          <p:nvSpPr>
            <p:cNvPr id="40" name="Freeform 7">
              <a:extLst>
                <a:ext uri="{FF2B5EF4-FFF2-40B4-BE49-F238E27FC236}">
                  <a16:creationId xmlns:a16="http://schemas.microsoft.com/office/drawing/2014/main" id="{41605F3E-1BDA-06BB-6609-841C4028DE0C}"/>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41" name="TextBox 8">
              <a:extLst>
                <a:ext uri="{FF2B5EF4-FFF2-40B4-BE49-F238E27FC236}">
                  <a16:creationId xmlns:a16="http://schemas.microsoft.com/office/drawing/2014/main" id="{B43A0883-2D0C-0F57-C482-CAFE8AF5B8BD}"/>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grpSp>
        <p:nvGrpSpPr>
          <p:cNvPr id="42" name="Group 6">
            <a:extLst>
              <a:ext uri="{FF2B5EF4-FFF2-40B4-BE49-F238E27FC236}">
                <a16:creationId xmlns:a16="http://schemas.microsoft.com/office/drawing/2014/main" id="{3728DAAE-0C43-E92E-4DBE-42CFC20408C9}"/>
              </a:ext>
            </a:extLst>
          </p:cNvPr>
          <p:cNvGrpSpPr/>
          <p:nvPr/>
        </p:nvGrpSpPr>
        <p:grpSpPr>
          <a:xfrm>
            <a:off x="778079" y="6383060"/>
            <a:ext cx="7859072" cy="3056066"/>
            <a:chOff x="0" y="0"/>
            <a:chExt cx="1550137" cy="542447"/>
          </a:xfrm>
        </p:grpSpPr>
        <p:sp>
          <p:nvSpPr>
            <p:cNvPr id="43" name="Freeform 7">
              <a:extLst>
                <a:ext uri="{FF2B5EF4-FFF2-40B4-BE49-F238E27FC236}">
                  <a16:creationId xmlns:a16="http://schemas.microsoft.com/office/drawing/2014/main" id="{73630716-9B97-BAC2-1F92-EA1F250E0B3B}"/>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44" name="TextBox 8">
              <a:extLst>
                <a:ext uri="{FF2B5EF4-FFF2-40B4-BE49-F238E27FC236}">
                  <a16:creationId xmlns:a16="http://schemas.microsoft.com/office/drawing/2014/main" id="{750A5522-9676-C39E-B1B6-AF8F9DBA9C7B}"/>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grpSp>
        <p:nvGrpSpPr>
          <p:cNvPr id="45" name="Group 6">
            <a:extLst>
              <a:ext uri="{FF2B5EF4-FFF2-40B4-BE49-F238E27FC236}">
                <a16:creationId xmlns:a16="http://schemas.microsoft.com/office/drawing/2014/main" id="{38594225-554C-95EC-DC0A-A0187859AD85}"/>
              </a:ext>
            </a:extLst>
          </p:cNvPr>
          <p:cNvGrpSpPr/>
          <p:nvPr/>
        </p:nvGrpSpPr>
        <p:grpSpPr>
          <a:xfrm>
            <a:off x="9144000" y="6383060"/>
            <a:ext cx="7859072" cy="3056066"/>
            <a:chOff x="0" y="0"/>
            <a:chExt cx="1550137" cy="542447"/>
          </a:xfrm>
        </p:grpSpPr>
        <p:sp>
          <p:nvSpPr>
            <p:cNvPr id="46" name="Freeform 7">
              <a:extLst>
                <a:ext uri="{FF2B5EF4-FFF2-40B4-BE49-F238E27FC236}">
                  <a16:creationId xmlns:a16="http://schemas.microsoft.com/office/drawing/2014/main" id="{7AB2293C-01E4-5570-1A01-66F9F5D578C2}"/>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47" name="TextBox 8">
              <a:extLst>
                <a:ext uri="{FF2B5EF4-FFF2-40B4-BE49-F238E27FC236}">
                  <a16:creationId xmlns:a16="http://schemas.microsoft.com/office/drawing/2014/main" id="{7044FC30-A9E2-A99D-9E36-7C88F1B2DA23}"/>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48" name="TextBox 29">
            <a:extLst>
              <a:ext uri="{FF2B5EF4-FFF2-40B4-BE49-F238E27FC236}">
                <a16:creationId xmlns:a16="http://schemas.microsoft.com/office/drawing/2014/main" id="{37440EF8-CB27-3005-D3D1-D76922A49B52}"/>
              </a:ext>
            </a:extLst>
          </p:cNvPr>
          <p:cNvSpPr txBox="1"/>
          <p:nvPr/>
        </p:nvSpPr>
        <p:spPr>
          <a:xfrm>
            <a:off x="9448800" y="3191418"/>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Site-to-Site VPN</a:t>
            </a:r>
          </a:p>
        </p:txBody>
      </p:sp>
      <p:sp>
        <p:nvSpPr>
          <p:cNvPr id="49" name="TextBox 28">
            <a:extLst>
              <a:ext uri="{FF2B5EF4-FFF2-40B4-BE49-F238E27FC236}">
                <a16:creationId xmlns:a16="http://schemas.microsoft.com/office/drawing/2014/main" id="{DDDA3728-2FC3-B080-7617-B03AE7B52F83}"/>
              </a:ext>
            </a:extLst>
          </p:cNvPr>
          <p:cNvSpPr txBox="1"/>
          <p:nvPr/>
        </p:nvSpPr>
        <p:spPr>
          <a:xfrm>
            <a:off x="10000436" y="3717600"/>
            <a:ext cx="5544364" cy="2131546"/>
          </a:xfrm>
          <a:prstGeom prst="rect">
            <a:avLst/>
          </a:prstGeom>
        </p:spPr>
        <p:txBody>
          <a:bodyPr wrap="square"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Connects two networks together over the internet (network-to-network).</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Connecting branch offices with HQ</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Linking data centers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Secure internal communication between company locations</a:t>
            </a:r>
          </a:p>
        </p:txBody>
      </p:sp>
      <p:grpSp>
        <p:nvGrpSpPr>
          <p:cNvPr id="50" name="Group 6">
            <a:extLst>
              <a:ext uri="{FF2B5EF4-FFF2-40B4-BE49-F238E27FC236}">
                <a16:creationId xmlns:a16="http://schemas.microsoft.com/office/drawing/2014/main" id="{A5E669F7-F14A-FCC4-6E73-B8A7C11CFBA9}"/>
              </a:ext>
            </a:extLst>
          </p:cNvPr>
          <p:cNvGrpSpPr/>
          <p:nvPr/>
        </p:nvGrpSpPr>
        <p:grpSpPr>
          <a:xfrm>
            <a:off x="738105" y="6388773"/>
            <a:ext cx="7859072" cy="3056066"/>
            <a:chOff x="0" y="0"/>
            <a:chExt cx="1550137" cy="542447"/>
          </a:xfrm>
        </p:grpSpPr>
        <p:sp>
          <p:nvSpPr>
            <p:cNvPr id="51" name="Freeform 7">
              <a:extLst>
                <a:ext uri="{FF2B5EF4-FFF2-40B4-BE49-F238E27FC236}">
                  <a16:creationId xmlns:a16="http://schemas.microsoft.com/office/drawing/2014/main" id="{C6F3CBAF-07FD-51B5-59E7-75099FD5E177}"/>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2" name="TextBox 8">
              <a:extLst>
                <a:ext uri="{FF2B5EF4-FFF2-40B4-BE49-F238E27FC236}">
                  <a16:creationId xmlns:a16="http://schemas.microsoft.com/office/drawing/2014/main" id="{1F1311A9-42A8-DE4F-90AE-6E382FA2A3EE}"/>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53" name="TextBox 29">
            <a:extLst>
              <a:ext uri="{FF2B5EF4-FFF2-40B4-BE49-F238E27FC236}">
                <a16:creationId xmlns:a16="http://schemas.microsoft.com/office/drawing/2014/main" id="{182520E5-46FE-361E-DEAE-2C08ABB35610}"/>
              </a:ext>
            </a:extLst>
          </p:cNvPr>
          <p:cNvSpPr txBox="1"/>
          <p:nvPr/>
        </p:nvSpPr>
        <p:spPr>
          <a:xfrm>
            <a:off x="1079728" y="6562669"/>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SSL VPN</a:t>
            </a:r>
          </a:p>
        </p:txBody>
      </p:sp>
      <p:sp>
        <p:nvSpPr>
          <p:cNvPr id="54" name="TextBox 28">
            <a:extLst>
              <a:ext uri="{FF2B5EF4-FFF2-40B4-BE49-F238E27FC236}">
                <a16:creationId xmlns:a16="http://schemas.microsoft.com/office/drawing/2014/main" id="{AA1305D4-47F1-2A5D-F6CF-4BA6D9390E9C}"/>
              </a:ext>
            </a:extLst>
          </p:cNvPr>
          <p:cNvSpPr txBox="1"/>
          <p:nvPr/>
        </p:nvSpPr>
        <p:spPr>
          <a:xfrm>
            <a:off x="1587167" y="7094564"/>
            <a:ext cx="5306084" cy="2849691"/>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Accessible through a browser (uses HTTPS). No special software needed.</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Students logging into portals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Employees accessing specific apps remotely</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Quick remote access with minimal setup</a:t>
            </a:r>
          </a:p>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p:txBody>
      </p:sp>
      <p:grpSp>
        <p:nvGrpSpPr>
          <p:cNvPr id="55" name="Group 6">
            <a:extLst>
              <a:ext uri="{FF2B5EF4-FFF2-40B4-BE49-F238E27FC236}">
                <a16:creationId xmlns:a16="http://schemas.microsoft.com/office/drawing/2014/main" id="{90C4AE10-83A8-B356-A470-41515CBC855D}"/>
              </a:ext>
            </a:extLst>
          </p:cNvPr>
          <p:cNvGrpSpPr/>
          <p:nvPr/>
        </p:nvGrpSpPr>
        <p:grpSpPr>
          <a:xfrm>
            <a:off x="9151374" y="6383060"/>
            <a:ext cx="7859072" cy="3056066"/>
            <a:chOff x="0" y="0"/>
            <a:chExt cx="1550137" cy="542447"/>
          </a:xfrm>
        </p:grpSpPr>
        <p:sp>
          <p:nvSpPr>
            <p:cNvPr id="56" name="Freeform 7">
              <a:extLst>
                <a:ext uri="{FF2B5EF4-FFF2-40B4-BE49-F238E27FC236}">
                  <a16:creationId xmlns:a16="http://schemas.microsoft.com/office/drawing/2014/main" id="{92B886B0-E9A2-B985-CC47-68FB3F319961}"/>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7" name="TextBox 8">
              <a:extLst>
                <a:ext uri="{FF2B5EF4-FFF2-40B4-BE49-F238E27FC236}">
                  <a16:creationId xmlns:a16="http://schemas.microsoft.com/office/drawing/2014/main" id="{46EF9DA7-A016-92AD-F318-EF9D14088C0C}"/>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58" name="TextBox 29">
            <a:extLst>
              <a:ext uri="{FF2B5EF4-FFF2-40B4-BE49-F238E27FC236}">
                <a16:creationId xmlns:a16="http://schemas.microsoft.com/office/drawing/2014/main" id="{D888618C-4A6B-A821-E01B-776292278B80}"/>
              </a:ext>
            </a:extLst>
          </p:cNvPr>
          <p:cNvSpPr txBox="1"/>
          <p:nvPr/>
        </p:nvSpPr>
        <p:spPr>
          <a:xfrm>
            <a:off x="9448800" y="6562669"/>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IPsec VPN</a:t>
            </a:r>
          </a:p>
        </p:txBody>
      </p:sp>
      <p:sp>
        <p:nvSpPr>
          <p:cNvPr id="59" name="TextBox 28">
            <a:extLst>
              <a:ext uri="{FF2B5EF4-FFF2-40B4-BE49-F238E27FC236}">
                <a16:creationId xmlns:a16="http://schemas.microsoft.com/office/drawing/2014/main" id="{71720F39-305D-3C4C-CF64-0D1070BE2883}"/>
              </a:ext>
            </a:extLst>
          </p:cNvPr>
          <p:cNvSpPr txBox="1"/>
          <p:nvPr/>
        </p:nvSpPr>
        <p:spPr>
          <a:xfrm>
            <a:off x="10000436" y="7088851"/>
            <a:ext cx="5306084" cy="2131546"/>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 IPsec for encrypted communication between endpoints or networks.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Site-to-site VPNs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Client-to-site VPNs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High-security environments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7368708" y="2347006"/>
            <a:ext cx="6363297" cy="63632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p:spPr>
          <p:txBody>
            <a:bodyPr/>
            <a:lstStyle/>
            <a:p>
              <a:endParaRPr lang="en-US"/>
            </a:p>
          </p:txBody>
        </p:sp>
      </p:grpSp>
      <p:grpSp>
        <p:nvGrpSpPr>
          <p:cNvPr id="8" name="Group 8"/>
          <p:cNvGrpSpPr/>
          <p:nvPr/>
        </p:nvGrpSpPr>
        <p:grpSpPr>
          <a:xfrm>
            <a:off x="11956149" y="3451206"/>
            <a:ext cx="5303151" cy="933211"/>
            <a:chOff x="0" y="0"/>
            <a:chExt cx="1396715" cy="245784"/>
          </a:xfrm>
        </p:grpSpPr>
        <p:sp>
          <p:nvSpPr>
            <p:cNvPr id="9" name="Freeform 9"/>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0" name="TextBox 10"/>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1956149" y="4676895"/>
            <a:ext cx="5303151" cy="933211"/>
            <a:chOff x="0" y="0"/>
            <a:chExt cx="1396715" cy="245784"/>
          </a:xfrm>
        </p:grpSpPr>
        <p:sp>
          <p:nvSpPr>
            <p:cNvPr id="12" name="Freeform 12"/>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1956149" y="5902584"/>
            <a:ext cx="5303151" cy="933211"/>
            <a:chOff x="0" y="0"/>
            <a:chExt cx="1396715" cy="245784"/>
          </a:xfrm>
        </p:grpSpPr>
        <p:sp>
          <p:nvSpPr>
            <p:cNvPr id="15" name="Freeform 15"/>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6" name="TextBox 16"/>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028700" y="3150836"/>
            <a:ext cx="6340008" cy="343141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BASIC PARTS OF A COMPUTER</a:t>
            </a:r>
          </a:p>
        </p:txBody>
      </p:sp>
      <p:sp>
        <p:nvSpPr>
          <p:cNvPr id="18" name="TextBox 18"/>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5</a:t>
            </a:r>
          </a:p>
        </p:txBody>
      </p:sp>
      <p:sp>
        <p:nvSpPr>
          <p:cNvPr id="19" name="TextBox 19"/>
          <p:cNvSpPr txBox="1"/>
          <p:nvPr/>
        </p:nvSpPr>
        <p:spPr>
          <a:xfrm>
            <a:off x="12739351" y="3709849"/>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Input Device</a:t>
            </a:r>
          </a:p>
        </p:txBody>
      </p:sp>
      <p:sp>
        <p:nvSpPr>
          <p:cNvPr id="20" name="TextBox 20"/>
          <p:cNvSpPr txBox="1"/>
          <p:nvPr/>
        </p:nvSpPr>
        <p:spPr>
          <a:xfrm>
            <a:off x="14114381" y="3709849"/>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(Keyboard, Mouse)</a:t>
            </a:r>
          </a:p>
        </p:txBody>
      </p:sp>
      <p:sp>
        <p:nvSpPr>
          <p:cNvPr id="21" name="TextBox 21"/>
          <p:cNvSpPr txBox="1"/>
          <p:nvPr/>
        </p:nvSpPr>
        <p:spPr>
          <a:xfrm>
            <a:off x="12739351" y="4935538"/>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Output Device</a:t>
            </a:r>
          </a:p>
        </p:txBody>
      </p:sp>
      <p:sp>
        <p:nvSpPr>
          <p:cNvPr id="22" name="TextBox 22"/>
          <p:cNvSpPr txBox="1"/>
          <p:nvPr/>
        </p:nvSpPr>
        <p:spPr>
          <a:xfrm>
            <a:off x="14279971" y="4935538"/>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(Printer, Monitor)</a:t>
            </a:r>
          </a:p>
        </p:txBody>
      </p:sp>
      <p:sp>
        <p:nvSpPr>
          <p:cNvPr id="23" name="TextBox 23"/>
          <p:cNvSpPr txBox="1"/>
          <p:nvPr/>
        </p:nvSpPr>
        <p:spPr>
          <a:xfrm>
            <a:off x="12739351" y="6161227"/>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Storage Device</a:t>
            </a:r>
          </a:p>
        </p:txBody>
      </p:sp>
      <p:sp>
        <p:nvSpPr>
          <p:cNvPr id="24" name="TextBox 24"/>
          <p:cNvSpPr txBox="1"/>
          <p:nvPr/>
        </p:nvSpPr>
        <p:spPr>
          <a:xfrm>
            <a:off x="14382825" y="6161227"/>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(HDD, SSD)</a:t>
            </a:r>
          </a:p>
        </p:txBody>
      </p:sp>
      <p:sp>
        <p:nvSpPr>
          <p:cNvPr id="25" name="TextBox 25"/>
          <p:cNvSpPr txBox="1"/>
          <p:nvPr/>
        </p:nvSpPr>
        <p:spPr>
          <a:xfrm>
            <a:off x="1028700" y="6778644"/>
            <a:ext cx="5852664"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4235356" y="4691361"/>
            <a:ext cx="9078861" cy="8434318"/>
            <a:chOff x="0" y="0"/>
            <a:chExt cx="2391140" cy="2221384"/>
          </a:xfrm>
        </p:grpSpPr>
        <p:sp>
          <p:nvSpPr>
            <p:cNvPr id="7" name="Freeform 7"/>
            <p:cNvSpPr/>
            <p:nvPr/>
          </p:nvSpPr>
          <p:spPr>
            <a:xfrm>
              <a:off x="0" y="0"/>
              <a:ext cx="2391140" cy="2221384"/>
            </a:xfrm>
            <a:custGeom>
              <a:avLst/>
              <a:gdLst/>
              <a:ahLst/>
              <a:cxnLst/>
              <a:rect l="l" t="t" r="r" b="b"/>
              <a:pathLst>
                <a:path w="2391140" h="2221384">
                  <a:moveTo>
                    <a:pt x="43490" y="0"/>
                  </a:moveTo>
                  <a:lnTo>
                    <a:pt x="2347651" y="0"/>
                  </a:lnTo>
                  <a:cubicBezTo>
                    <a:pt x="2359185" y="0"/>
                    <a:pt x="2370246" y="4582"/>
                    <a:pt x="2378402" y="12738"/>
                  </a:cubicBezTo>
                  <a:cubicBezTo>
                    <a:pt x="2386558" y="20894"/>
                    <a:pt x="2391140" y="31956"/>
                    <a:pt x="2391140" y="43490"/>
                  </a:cubicBezTo>
                  <a:lnTo>
                    <a:pt x="2391140" y="2177894"/>
                  </a:lnTo>
                  <a:cubicBezTo>
                    <a:pt x="2391140" y="2201913"/>
                    <a:pt x="2371669" y="2221384"/>
                    <a:pt x="2347651" y="2221384"/>
                  </a:cubicBezTo>
                  <a:lnTo>
                    <a:pt x="43490" y="2221384"/>
                  </a:lnTo>
                  <a:cubicBezTo>
                    <a:pt x="31956" y="2221384"/>
                    <a:pt x="20894" y="2216802"/>
                    <a:pt x="12738" y="2208646"/>
                  </a:cubicBezTo>
                  <a:cubicBezTo>
                    <a:pt x="4582" y="2200490"/>
                    <a:pt x="0" y="2189428"/>
                    <a:pt x="0" y="2177894"/>
                  </a:cubicBezTo>
                  <a:lnTo>
                    <a:pt x="0" y="43490"/>
                  </a:lnTo>
                  <a:cubicBezTo>
                    <a:pt x="0" y="31956"/>
                    <a:pt x="4582" y="20894"/>
                    <a:pt x="12738" y="12738"/>
                  </a:cubicBezTo>
                  <a:cubicBezTo>
                    <a:pt x="20894" y="4582"/>
                    <a:pt x="31956" y="0"/>
                    <a:pt x="43490"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391140" cy="2269009"/>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028700" y="2635302"/>
            <a:ext cx="6622998" cy="66229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p:spPr>
          <p:txBody>
            <a:bodyPr/>
            <a:lstStyle/>
            <a:p>
              <a:endParaRPr lang="en-US"/>
            </a:p>
          </p:txBody>
        </p:sp>
      </p:grpSp>
      <p:sp>
        <p:nvSpPr>
          <p:cNvPr id="11" name="TextBox 11"/>
          <p:cNvSpPr txBox="1"/>
          <p:nvPr/>
        </p:nvSpPr>
        <p:spPr>
          <a:xfrm>
            <a:off x="8650125" y="2177877"/>
            <a:ext cx="8609175" cy="363907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CENTRAL</a:t>
            </a:r>
          </a:p>
          <a:p>
            <a:pPr algn="l">
              <a:lnSpc>
                <a:spcPts val="9487"/>
              </a:lnSpc>
            </a:pPr>
            <a:r>
              <a:rPr lang="en-US" sz="8784" b="1">
                <a:solidFill>
                  <a:srgbClr val="FFFFFF"/>
                </a:solidFill>
                <a:latin typeface="TT Supermolot Neue Bold"/>
                <a:ea typeface="TT Supermolot Neue Bold"/>
                <a:cs typeface="TT Supermolot Neue Bold"/>
                <a:sym typeface="TT Supermolot Neue Bold"/>
              </a:rPr>
              <a:t>PROCESSING UNIT (CPU)</a:t>
            </a:r>
          </a:p>
        </p:txBody>
      </p:sp>
      <p:sp>
        <p:nvSpPr>
          <p:cNvPr id="12" name="TextBox 12"/>
          <p:cNvSpPr txBox="1"/>
          <p:nvPr/>
        </p:nvSpPr>
        <p:spPr>
          <a:xfrm>
            <a:off x="8647076" y="6083474"/>
            <a:ext cx="7032037" cy="212090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3" name="TextBox 13"/>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9144000" y="-592048"/>
            <a:ext cx="11120425" cy="12493048"/>
            <a:chOff x="0" y="0"/>
            <a:chExt cx="2928836" cy="3290350"/>
          </a:xfrm>
        </p:grpSpPr>
        <p:sp>
          <p:nvSpPr>
            <p:cNvPr id="7" name="Freeform 7"/>
            <p:cNvSpPr/>
            <p:nvPr/>
          </p:nvSpPr>
          <p:spPr>
            <a:xfrm>
              <a:off x="0" y="0"/>
              <a:ext cx="2928836" cy="3290350"/>
            </a:xfrm>
            <a:custGeom>
              <a:avLst/>
              <a:gdLst/>
              <a:ahLst/>
              <a:cxnLst/>
              <a:rect l="l" t="t" r="r" b="b"/>
              <a:pathLst>
                <a:path w="2928836" h="3290350">
                  <a:moveTo>
                    <a:pt x="35506" y="0"/>
                  </a:moveTo>
                  <a:lnTo>
                    <a:pt x="2893331" y="0"/>
                  </a:lnTo>
                  <a:cubicBezTo>
                    <a:pt x="2902747" y="0"/>
                    <a:pt x="2911778" y="3741"/>
                    <a:pt x="2918437" y="10399"/>
                  </a:cubicBezTo>
                  <a:cubicBezTo>
                    <a:pt x="2925096" y="17058"/>
                    <a:pt x="2928836" y="26089"/>
                    <a:pt x="2928836" y="35506"/>
                  </a:cubicBezTo>
                  <a:lnTo>
                    <a:pt x="2928836" y="3254844"/>
                  </a:lnTo>
                  <a:cubicBezTo>
                    <a:pt x="2928836" y="3264261"/>
                    <a:pt x="2925096" y="3273292"/>
                    <a:pt x="2918437" y="3279951"/>
                  </a:cubicBezTo>
                  <a:cubicBezTo>
                    <a:pt x="2911778" y="3286609"/>
                    <a:pt x="2902747" y="3290350"/>
                    <a:pt x="2893331" y="3290350"/>
                  </a:cubicBezTo>
                  <a:lnTo>
                    <a:pt x="35506" y="3290350"/>
                  </a:lnTo>
                  <a:cubicBezTo>
                    <a:pt x="26089" y="3290350"/>
                    <a:pt x="17058" y="3286609"/>
                    <a:pt x="10399" y="3279951"/>
                  </a:cubicBezTo>
                  <a:cubicBezTo>
                    <a:pt x="3741" y="3273292"/>
                    <a:pt x="0" y="3264261"/>
                    <a:pt x="0" y="3254844"/>
                  </a:cubicBezTo>
                  <a:lnTo>
                    <a:pt x="0" y="35506"/>
                  </a:lnTo>
                  <a:cubicBezTo>
                    <a:pt x="0" y="26089"/>
                    <a:pt x="3741" y="17058"/>
                    <a:pt x="10399" y="10399"/>
                  </a:cubicBezTo>
                  <a:cubicBezTo>
                    <a:pt x="17058" y="3741"/>
                    <a:pt x="26089" y="0"/>
                    <a:pt x="35506"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928836" cy="333797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8352587" y="2961793"/>
            <a:ext cx="1582825" cy="15828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grpSp>
        <p:nvGrpSpPr>
          <p:cNvPr id="11" name="Group 11"/>
          <p:cNvGrpSpPr/>
          <p:nvPr/>
        </p:nvGrpSpPr>
        <p:grpSpPr>
          <a:xfrm>
            <a:off x="8352587" y="4863063"/>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en-US"/>
            </a:p>
          </p:txBody>
        </p:sp>
      </p:grpSp>
      <p:grpSp>
        <p:nvGrpSpPr>
          <p:cNvPr id="13" name="Group 13"/>
          <p:cNvGrpSpPr/>
          <p:nvPr/>
        </p:nvGrpSpPr>
        <p:grpSpPr>
          <a:xfrm>
            <a:off x="8352587" y="6764334"/>
            <a:ext cx="1582825" cy="158282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888" r="-38888"/>
              </a:stretch>
            </a:blipFill>
          </p:spPr>
          <p:txBody>
            <a:bodyPr/>
            <a:lstStyle/>
            <a:p>
              <a:endParaRPr lang="en-US"/>
            </a:p>
          </p:txBody>
        </p:sp>
      </p:grpSp>
      <p:sp>
        <p:nvSpPr>
          <p:cNvPr id="15" name="TextBox 15"/>
          <p:cNvSpPr txBox="1"/>
          <p:nvPr/>
        </p:nvSpPr>
        <p:spPr>
          <a:xfrm>
            <a:off x="1028700" y="3150836"/>
            <a:ext cx="6340008"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MEMORY &amp; STORAGE</a:t>
            </a:r>
          </a:p>
        </p:txBody>
      </p:sp>
      <p:sp>
        <p:nvSpPr>
          <p:cNvPr id="16" name="TextBox 16"/>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7</a:t>
            </a:r>
          </a:p>
        </p:txBody>
      </p:sp>
      <p:sp>
        <p:nvSpPr>
          <p:cNvPr id="17" name="TextBox 17"/>
          <p:cNvSpPr txBox="1"/>
          <p:nvPr/>
        </p:nvSpPr>
        <p:spPr>
          <a:xfrm>
            <a:off x="1028700" y="5597326"/>
            <a:ext cx="5852664" cy="24733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8" name="TextBox 18"/>
          <p:cNvSpPr txBox="1"/>
          <p:nvPr/>
        </p:nvSpPr>
        <p:spPr>
          <a:xfrm>
            <a:off x="10227263" y="346267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19" name="TextBox 19"/>
          <p:cNvSpPr txBox="1"/>
          <p:nvPr/>
        </p:nvSpPr>
        <p:spPr>
          <a:xfrm>
            <a:off x="10227263" y="2922964"/>
            <a:ext cx="2071008"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RAM &amp; ROM</a:t>
            </a:r>
          </a:p>
        </p:txBody>
      </p:sp>
      <p:sp>
        <p:nvSpPr>
          <p:cNvPr id="20" name="TextBox 20"/>
          <p:cNvSpPr txBox="1"/>
          <p:nvPr/>
        </p:nvSpPr>
        <p:spPr>
          <a:xfrm>
            <a:off x="10227263" y="536394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21" name="TextBox 21"/>
          <p:cNvSpPr txBox="1"/>
          <p:nvPr/>
        </p:nvSpPr>
        <p:spPr>
          <a:xfrm>
            <a:off x="10227263" y="4824235"/>
            <a:ext cx="2071008"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HDD &amp; SSD</a:t>
            </a:r>
          </a:p>
        </p:txBody>
      </p:sp>
      <p:sp>
        <p:nvSpPr>
          <p:cNvPr id="22" name="TextBox 22"/>
          <p:cNvSpPr txBox="1"/>
          <p:nvPr/>
        </p:nvSpPr>
        <p:spPr>
          <a:xfrm>
            <a:off x="10227263" y="726521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23" name="TextBox 23"/>
          <p:cNvSpPr txBox="1"/>
          <p:nvPr/>
        </p:nvSpPr>
        <p:spPr>
          <a:xfrm>
            <a:off x="10227263" y="6725505"/>
            <a:ext cx="4087843"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CLOUD STORAGE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4197329" y="2886472"/>
            <a:ext cx="8316203" cy="5567983"/>
            <a:chOff x="0" y="0"/>
            <a:chExt cx="2190276" cy="1466465"/>
          </a:xfrm>
        </p:grpSpPr>
        <p:sp>
          <p:nvSpPr>
            <p:cNvPr id="7" name="Freeform 7"/>
            <p:cNvSpPr/>
            <p:nvPr/>
          </p:nvSpPr>
          <p:spPr>
            <a:xfrm>
              <a:off x="0" y="0"/>
              <a:ext cx="2190276" cy="1466465"/>
            </a:xfrm>
            <a:custGeom>
              <a:avLst/>
              <a:gdLst/>
              <a:ahLst/>
              <a:cxnLst/>
              <a:rect l="l" t="t" r="r" b="b"/>
              <a:pathLst>
                <a:path w="2190276" h="1466465">
                  <a:moveTo>
                    <a:pt x="47478" y="0"/>
                  </a:moveTo>
                  <a:lnTo>
                    <a:pt x="2142798" y="0"/>
                  </a:lnTo>
                  <a:cubicBezTo>
                    <a:pt x="2169019" y="0"/>
                    <a:pt x="2190276" y="21257"/>
                    <a:pt x="2190276" y="47478"/>
                  </a:cubicBezTo>
                  <a:lnTo>
                    <a:pt x="2190276" y="1418986"/>
                  </a:lnTo>
                  <a:cubicBezTo>
                    <a:pt x="2190276" y="1431578"/>
                    <a:pt x="2185273" y="1443655"/>
                    <a:pt x="2176370" y="1452559"/>
                  </a:cubicBezTo>
                  <a:cubicBezTo>
                    <a:pt x="2167466" y="1461462"/>
                    <a:pt x="2155389" y="1466465"/>
                    <a:pt x="2142798" y="1466465"/>
                  </a:cubicBezTo>
                  <a:lnTo>
                    <a:pt x="47478" y="1466465"/>
                  </a:lnTo>
                  <a:cubicBezTo>
                    <a:pt x="34886" y="1466465"/>
                    <a:pt x="22810" y="1461462"/>
                    <a:pt x="13906" y="1452559"/>
                  </a:cubicBezTo>
                  <a:cubicBezTo>
                    <a:pt x="5002" y="1443655"/>
                    <a:pt x="0" y="1431578"/>
                    <a:pt x="0" y="1418986"/>
                  </a:cubicBezTo>
                  <a:lnTo>
                    <a:pt x="0" y="47478"/>
                  </a:lnTo>
                  <a:cubicBezTo>
                    <a:pt x="0" y="34886"/>
                    <a:pt x="5002" y="22810"/>
                    <a:pt x="13906" y="13906"/>
                  </a:cubicBezTo>
                  <a:cubicBezTo>
                    <a:pt x="22810" y="5002"/>
                    <a:pt x="34886" y="0"/>
                    <a:pt x="47478"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190276" cy="1514090"/>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028700" y="2082627"/>
            <a:ext cx="6919557" cy="7175673"/>
            <a:chOff x="0" y="0"/>
            <a:chExt cx="1072020" cy="1111700"/>
          </a:xfrm>
        </p:grpSpPr>
        <p:sp>
          <p:nvSpPr>
            <p:cNvPr id="10" name="Freeform 10"/>
            <p:cNvSpPr/>
            <p:nvPr/>
          </p:nvSpPr>
          <p:spPr>
            <a:xfrm>
              <a:off x="0" y="0"/>
              <a:ext cx="1072020" cy="1111700"/>
            </a:xfrm>
            <a:custGeom>
              <a:avLst/>
              <a:gdLst/>
              <a:ahLst/>
              <a:cxnLst/>
              <a:rect l="l" t="t" r="r" b="b"/>
              <a:pathLst>
                <a:path w="1072020" h="1111700">
                  <a:moveTo>
                    <a:pt x="55942" y="0"/>
                  </a:moveTo>
                  <a:lnTo>
                    <a:pt x="1016078" y="0"/>
                  </a:lnTo>
                  <a:cubicBezTo>
                    <a:pt x="1030915" y="0"/>
                    <a:pt x="1045144" y="5894"/>
                    <a:pt x="1055635" y="16385"/>
                  </a:cubicBezTo>
                  <a:cubicBezTo>
                    <a:pt x="1066126" y="26876"/>
                    <a:pt x="1072020" y="41105"/>
                    <a:pt x="1072020" y="55942"/>
                  </a:cubicBezTo>
                  <a:lnTo>
                    <a:pt x="1072020" y="1055757"/>
                  </a:lnTo>
                  <a:cubicBezTo>
                    <a:pt x="1072020" y="1086653"/>
                    <a:pt x="1046974" y="1111700"/>
                    <a:pt x="1016078" y="1111700"/>
                  </a:cubicBezTo>
                  <a:lnTo>
                    <a:pt x="55942" y="1111700"/>
                  </a:lnTo>
                  <a:cubicBezTo>
                    <a:pt x="41105" y="1111700"/>
                    <a:pt x="26876" y="1105806"/>
                    <a:pt x="16385" y="1095314"/>
                  </a:cubicBezTo>
                  <a:cubicBezTo>
                    <a:pt x="5894" y="1084823"/>
                    <a:pt x="0" y="1070594"/>
                    <a:pt x="0" y="1055757"/>
                  </a:cubicBezTo>
                  <a:lnTo>
                    <a:pt x="0" y="55942"/>
                  </a:lnTo>
                  <a:cubicBezTo>
                    <a:pt x="0" y="41105"/>
                    <a:pt x="5894" y="26876"/>
                    <a:pt x="16385" y="16385"/>
                  </a:cubicBezTo>
                  <a:cubicBezTo>
                    <a:pt x="26876" y="5894"/>
                    <a:pt x="41105" y="0"/>
                    <a:pt x="55942" y="0"/>
                  </a:cubicBezTo>
                  <a:close/>
                </a:path>
              </a:pathLst>
            </a:custGeom>
            <a:blipFill>
              <a:blip r:embed="rId3"/>
              <a:stretch>
                <a:fillRect l="-27776" r="-27776"/>
              </a:stretch>
            </a:blipFill>
          </p:spPr>
          <p:txBody>
            <a:bodyPr/>
            <a:lstStyle/>
            <a:p>
              <a:endParaRPr lang="en-US"/>
            </a:p>
          </p:txBody>
        </p:sp>
      </p:grpSp>
      <p:grpSp>
        <p:nvGrpSpPr>
          <p:cNvPr id="11" name="Group 11"/>
          <p:cNvGrpSpPr/>
          <p:nvPr/>
        </p:nvGrpSpPr>
        <p:grpSpPr>
          <a:xfrm>
            <a:off x="5278302" y="7282423"/>
            <a:ext cx="3865698" cy="1441949"/>
            <a:chOff x="0" y="0"/>
            <a:chExt cx="1018126" cy="379773"/>
          </a:xfrm>
        </p:grpSpPr>
        <p:sp>
          <p:nvSpPr>
            <p:cNvPr id="12" name="Freeform 12"/>
            <p:cNvSpPr/>
            <p:nvPr/>
          </p:nvSpPr>
          <p:spPr>
            <a:xfrm>
              <a:off x="0" y="0"/>
              <a:ext cx="1018126" cy="379773"/>
            </a:xfrm>
            <a:custGeom>
              <a:avLst/>
              <a:gdLst/>
              <a:ahLst/>
              <a:cxnLst/>
              <a:rect l="l" t="t" r="r" b="b"/>
              <a:pathLst>
                <a:path w="1018126" h="379773">
                  <a:moveTo>
                    <a:pt x="102139" y="0"/>
                  </a:moveTo>
                  <a:lnTo>
                    <a:pt x="915987" y="0"/>
                  </a:lnTo>
                  <a:cubicBezTo>
                    <a:pt x="972397" y="0"/>
                    <a:pt x="1018126" y="45729"/>
                    <a:pt x="1018126" y="102139"/>
                  </a:cubicBezTo>
                  <a:lnTo>
                    <a:pt x="1018126" y="277634"/>
                  </a:lnTo>
                  <a:cubicBezTo>
                    <a:pt x="1018126" y="334044"/>
                    <a:pt x="972397" y="379773"/>
                    <a:pt x="915987" y="379773"/>
                  </a:cubicBezTo>
                  <a:lnTo>
                    <a:pt x="102139" y="379773"/>
                  </a:lnTo>
                  <a:cubicBezTo>
                    <a:pt x="45729" y="379773"/>
                    <a:pt x="0" y="334044"/>
                    <a:pt x="0" y="277634"/>
                  </a:cubicBezTo>
                  <a:lnTo>
                    <a:pt x="0" y="102139"/>
                  </a:lnTo>
                  <a:cubicBezTo>
                    <a:pt x="0" y="45729"/>
                    <a:pt x="45729" y="0"/>
                    <a:pt x="102139"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1018126" cy="427398"/>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9357676" y="7282423"/>
            <a:ext cx="3865698" cy="1441949"/>
            <a:chOff x="0" y="0"/>
            <a:chExt cx="1018126" cy="379773"/>
          </a:xfrm>
        </p:grpSpPr>
        <p:sp>
          <p:nvSpPr>
            <p:cNvPr id="15" name="Freeform 15"/>
            <p:cNvSpPr/>
            <p:nvPr/>
          </p:nvSpPr>
          <p:spPr>
            <a:xfrm>
              <a:off x="0" y="0"/>
              <a:ext cx="1018126" cy="379773"/>
            </a:xfrm>
            <a:custGeom>
              <a:avLst/>
              <a:gdLst/>
              <a:ahLst/>
              <a:cxnLst/>
              <a:rect l="l" t="t" r="r" b="b"/>
              <a:pathLst>
                <a:path w="1018126" h="379773">
                  <a:moveTo>
                    <a:pt x="102139" y="0"/>
                  </a:moveTo>
                  <a:lnTo>
                    <a:pt x="915987" y="0"/>
                  </a:lnTo>
                  <a:cubicBezTo>
                    <a:pt x="972397" y="0"/>
                    <a:pt x="1018126" y="45729"/>
                    <a:pt x="1018126" y="102139"/>
                  </a:cubicBezTo>
                  <a:lnTo>
                    <a:pt x="1018126" y="277634"/>
                  </a:lnTo>
                  <a:cubicBezTo>
                    <a:pt x="1018126" y="334044"/>
                    <a:pt x="972397" y="379773"/>
                    <a:pt x="915987" y="379773"/>
                  </a:cubicBezTo>
                  <a:lnTo>
                    <a:pt x="102139" y="379773"/>
                  </a:lnTo>
                  <a:cubicBezTo>
                    <a:pt x="45729" y="379773"/>
                    <a:pt x="0" y="334044"/>
                    <a:pt x="0" y="277634"/>
                  </a:cubicBezTo>
                  <a:lnTo>
                    <a:pt x="0" y="102139"/>
                  </a:lnTo>
                  <a:cubicBezTo>
                    <a:pt x="0" y="45729"/>
                    <a:pt x="45729" y="0"/>
                    <a:pt x="102139"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6" name="TextBox 16"/>
            <p:cNvSpPr txBox="1"/>
            <p:nvPr/>
          </p:nvSpPr>
          <p:spPr>
            <a:xfrm>
              <a:off x="0" y="-47625"/>
              <a:ext cx="1018126" cy="427398"/>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8650125" y="2177877"/>
            <a:ext cx="8609175" cy="243892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OPERATING SYSTEM (OS)</a:t>
            </a:r>
          </a:p>
        </p:txBody>
      </p:sp>
      <p:sp>
        <p:nvSpPr>
          <p:cNvPr id="18" name="TextBox 18"/>
          <p:cNvSpPr txBox="1"/>
          <p:nvPr/>
        </p:nvSpPr>
        <p:spPr>
          <a:xfrm>
            <a:off x="8650125" y="4931332"/>
            <a:ext cx="8609175"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9" name="TextBox 19"/>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8</a:t>
            </a:r>
          </a:p>
        </p:txBody>
      </p:sp>
      <p:sp>
        <p:nvSpPr>
          <p:cNvPr id="20" name="TextBox 20"/>
          <p:cNvSpPr txBox="1"/>
          <p:nvPr/>
        </p:nvSpPr>
        <p:spPr>
          <a:xfrm>
            <a:off x="5973140" y="7581934"/>
            <a:ext cx="1378834" cy="747677"/>
          </a:xfrm>
          <a:prstGeom prst="rect">
            <a:avLst/>
          </a:prstGeom>
        </p:spPr>
        <p:txBody>
          <a:bodyPr lIns="0" tIns="0" rIns="0" bIns="0" rtlCol="0" anchor="t">
            <a:spAutoFit/>
          </a:bodyPr>
          <a:lstStyle/>
          <a:p>
            <a:pPr marL="0" lvl="0" indent="0" algn="l">
              <a:lnSpc>
                <a:spcPts val="6056"/>
              </a:lnSpc>
              <a:spcBef>
                <a:spcPct val="0"/>
              </a:spcBef>
            </a:pPr>
            <a:r>
              <a:rPr lang="en-US" sz="4326" b="1" spc="-237">
                <a:solidFill>
                  <a:srgbClr val="FFFFFF"/>
                </a:solidFill>
                <a:latin typeface="TT Supermolot Neue Bold"/>
                <a:ea typeface="TT Supermolot Neue Bold"/>
                <a:cs typeface="TT Supermolot Neue Bold"/>
                <a:sym typeface="TT Supermolot Neue Bold"/>
              </a:rPr>
              <a:t>20K+</a:t>
            </a:r>
          </a:p>
        </p:txBody>
      </p:sp>
      <p:sp>
        <p:nvSpPr>
          <p:cNvPr id="21" name="TextBox 21"/>
          <p:cNvSpPr txBox="1"/>
          <p:nvPr/>
        </p:nvSpPr>
        <p:spPr>
          <a:xfrm>
            <a:off x="7351975" y="7763367"/>
            <a:ext cx="1097187" cy="508635"/>
          </a:xfrm>
          <a:prstGeom prst="rect">
            <a:avLst/>
          </a:prstGeom>
        </p:spPr>
        <p:txBody>
          <a:bodyPr lIns="0" tIns="0" rIns="0" bIns="0" rtlCol="0" anchor="t">
            <a:spAutoFit/>
          </a:bodyPr>
          <a:lstStyle/>
          <a:p>
            <a:pPr marL="0" lvl="0" indent="0" algn="l">
              <a:lnSpc>
                <a:spcPts val="1920"/>
              </a:lnSpc>
            </a:pPr>
            <a:r>
              <a:rPr lang="en-US" sz="2000" spc="-110">
                <a:solidFill>
                  <a:srgbClr val="FFFFFF"/>
                </a:solidFill>
                <a:latin typeface="TT Supermolot Neue"/>
                <a:ea typeface="TT Supermolot Neue"/>
                <a:cs typeface="TT Supermolot Neue"/>
                <a:sym typeface="TT Supermolot Neue"/>
              </a:rPr>
              <a:t>Rimberio User</a:t>
            </a:r>
          </a:p>
        </p:txBody>
      </p:sp>
      <p:sp>
        <p:nvSpPr>
          <p:cNvPr id="22" name="TextBox 22"/>
          <p:cNvSpPr txBox="1"/>
          <p:nvPr/>
        </p:nvSpPr>
        <p:spPr>
          <a:xfrm>
            <a:off x="10052514" y="7581934"/>
            <a:ext cx="1378834" cy="747677"/>
          </a:xfrm>
          <a:prstGeom prst="rect">
            <a:avLst/>
          </a:prstGeom>
        </p:spPr>
        <p:txBody>
          <a:bodyPr lIns="0" tIns="0" rIns="0" bIns="0" rtlCol="0" anchor="t">
            <a:spAutoFit/>
          </a:bodyPr>
          <a:lstStyle/>
          <a:p>
            <a:pPr marL="0" lvl="0" indent="0" algn="l">
              <a:lnSpc>
                <a:spcPts val="6056"/>
              </a:lnSpc>
              <a:spcBef>
                <a:spcPct val="0"/>
              </a:spcBef>
            </a:pPr>
            <a:r>
              <a:rPr lang="en-US" sz="4326" b="1" spc="-237">
                <a:solidFill>
                  <a:srgbClr val="FFFFFF"/>
                </a:solidFill>
                <a:latin typeface="TT Supermolot Neue Bold"/>
                <a:ea typeface="TT Supermolot Neue Bold"/>
                <a:cs typeface="TT Supermolot Neue Bold"/>
                <a:sym typeface="TT Supermolot Neue Bold"/>
              </a:rPr>
              <a:t>33K+</a:t>
            </a:r>
          </a:p>
        </p:txBody>
      </p:sp>
      <p:sp>
        <p:nvSpPr>
          <p:cNvPr id="23" name="TextBox 23"/>
          <p:cNvSpPr txBox="1"/>
          <p:nvPr/>
        </p:nvSpPr>
        <p:spPr>
          <a:xfrm>
            <a:off x="11431348" y="7763367"/>
            <a:ext cx="1097187" cy="508635"/>
          </a:xfrm>
          <a:prstGeom prst="rect">
            <a:avLst/>
          </a:prstGeom>
        </p:spPr>
        <p:txBody>
          <a:bodyPr lIns="0" tIns="0" rIns="0" bIns="0" rtlCol="0" anchor="t">
            <a:spAutoFit/>
          </a:bodyPr>
          <a:lstStyle/>
          <a:p>
            <a:pPr marL="0" lvl="0" indent="0" algn="l">
              <a:lnSpc>
                <a:spcPts val="1920"/>
              </a:lnSpc>
            </a:pPr>
            <a:r>
              <a:rPr lang="en-US" sz="2000" spc="-110">
                <a:solidFill>
                  <a:srgbClr val="FFFFFF"/>
                </a:solidFill>
                <a:latin typeface="TT Supermolot Neue"/>
                <a:ea typeface="TT Supermolot Neue"/>
                <a:cs typeface="TT Supermolot Neue"/>
                <a:sym typeface="TT Supermolot Neue"/>
              </a:rPr>
              <a:t>Borcelle User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sp>
        <p:nvSpPr>
          <p:cNvPr id="6" name="TextBox 6"/>
          <p:cNvSpPr txBox="1"/>
          <p:nvPr/>
        </p:nvSpPr>
        <p:spPr>
          <a:xfrm>
            <a:off x="1028700" y="3150836"/>
            <a:ext cx="7705349"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SOFTWARE &amp; APPLICATION</a:t>
            </a:r>
          </a:p>
        </p:txBody>
      </p:sp>
      <p:grpSp>
        <p:nvGrpSpPr>
          <p:cNvPr id="7" name="Group 7"/>
          <p:cNvGrpSpPr/>
          <p:nvPr/>
        </p:nvGrpSpPr>
        <p:grpSpPr>
          <a:xfrm>
            <a:off x="14823339" y="-1755291"/>
            <a:ext cx="8316203" cy="12601649"/>
            <a:chOff x="0" y="0"/>
            <a:chExt cx="2190276" cy="3318953"/>
          </a:xfrm>
        </p:grpSpPr>
        <p:sp>
          <p:nvSpPr>
            <p:cNvPr id="8" name="Freeform 8"/>
            <p:cNvSpPr/>
            <p:nvPr/>
          </p:nvSpPr>
          <p:spPr>
            <a:xfrm>
              <a:off x="0" y="0"/>
              <a:ext cx="2190276" cy="3318953"/>
            </a:xfrm>
            <a:custGeom>
              <a:avLst/>
              <a:gdLst/>
              <a:ahLst/>
              <a:cxnLst/>
              <a:rect l="l" t="t" r="r" b="b"/>
              <a:pathLst>
                <a:path w="2190276" h="3318953">
                  <a:moveTo>
                    <a:pt x="47478" y="0"/>
                  </a:moveTo>
                  <a:lnTo>
                    <a:pt x="2142798" y="0"/>
                  </a:lnTo>
                  <a:cubicBezTo>
                    <a:pt x="2169019" y="0"/>
                    <a:pt x="2190276" y="21257"/>
                    <a:pt x="2190276" y="47478"/>
                  </a:cubicBezTo>
                  <a:lnTo>
                    <a:pt x="2190276" y="3271475"/>
                  </a:lnTo>
                  <a:cubicBezTo>
                    <a:pt x="2190276" y="3284067"/>
                    <a:pt x="2185273" y="3296143"/>
                    <a:pt x="2176370" y="3305047"/>
                  </a:cubicBezTo>
                  <a:cubicBezTo>
                    <a:pt x="2167466" y="3313951"/>
                    <a:pt x="2155389" y="3318953"/>
                    <a:pt x="2142798" y="3318953"/>
                  </a:cubicBezTo>
                  <a:lnTo>
                    <a:pt x="47478" y="3318953"/>
                  </a:lnTo>
                  <a:cubicBezTo>
                    <a:pt x="34886" y="3318953"/>
                    <a:pt x="22810" y="3313951"/>
                    <a:pt x="13906" y="3305047"/>
                  </a:cubicBezTo>
                  <a:cubicBezTo>
                    <a:pt x="5002" y="3296143"/>
                    <a:pt x="0" y="3284067"/>
                    <a:pt x="0" y="3271475"/>
                  </a:cubicBezTo>
                  <a:lnTo>
                    <a:pt x="0" y="47478"/>
                  </a:lnTo>
                  <a:cubicBezTo>
                    <a:pt x="0" y="34886"/>
                    <a:pt x="5002" y="22810"/>
                    <a:pt x="13906" y="13906"/>
                  </a:cubicBezTo>
                  <a:cubicBezTo>
                    <a:pt x="22810" y="5002"/>
                    <a:pt x="34886" y="0"/>
                    <a:pt x="47478"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9" name="TextBox 9"/>
            <p:cNvSpPr txBox="1"/>
            <p:nvPr/>
          </p:nvSpPr>
          <p:spPr>
            <a:xfrm>
              <a:off x="0" y="-47625"/>
              <a:ext cx="2190276" cy="3366578"/>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8734049" y="-734515"/>
            <a:ext cx="10776774" cy="5878015"/>
            <a:chOff x="0" y="0"/>
            <a:chExt cx="2388714" cy="1302885"/>
          </a:xfrm>
        </p:grpSpPr>
        <p:sp>
          <p:nvSpPr>
            <p:cNvPr id="11" name="Freeform 11"/>
            <p:cNvSpPr/>
            <p:nvPr/>
          </p:nvSpPr>
          <p:spPr>
            <a:xfrm>
              <a:off x="0" y="0"/>
              <a:ext cx="2388714" cy="1302885"/>
            </a:xfrm>
            <a:custGeom>
              <a:avLst/>
              <a:gdLst/>
              <a:ahLst/>
              <a:cxnLst/>
              <a:rect l="l" t="t" r="r" b="b"/>
              <a:pathLst>
                <a:path w="2388714" h="1302885">
                  <a:moveTo>
                    <a:pt x="35919" y="0"/>
                  </a:moveTo>
                  <a:lnTo>
                    <a:pt x="2352794" y="0"/>
                  </a:lnTo>
                  <a:cubicBezTo>
                    <a:pt x="2372632" y="0"/>
                    <a:pt x="2388714" y="16082"/>
                    <a:pt x="2388714" y="35919"/>
                  </a:cubicBezTo>
                  <a:lnTo>
                    <a:pt x="2388714" y="1266965"/>
                  </a:lnTo>
                  <a:cubicBezTo>
                    <a:pt x="2388714" y="1276492"/>
                    <a:pt x="2384930" y="1285628"/>
                    <a:pt x="2378193" y="1292364"/>
                  </a:cubicBezTo>
                  <a:cubicBezTo>
                    <a:pt x="2371457" y="1299101"/>
                    <a:pt x="2362321" y="1302885"/>
                    <a:pt x="2352794" y="1302885"/>
                  </a:cubicBezTo>
                  <a:lnTo>
                    <a:pt x="35919" y="1302885"/>
                  </a:lnTo>
                  <a:cubicBezTo>
                    <a:pt x="16082" y="1302885"/>
                    <a:pt x="0" y="1286803"/>
                    <a:pt x="0" y="1266965"/>
                  </a:cubicBezTo>
                  <a:lnTo>
                    <a:pt x="0" y="35919"/>
                  </a:lnTo>
                  <a:cubicBezTo>
                    <a:pt x="0" y="16082"/>
                    <a:pt x="16082" y="0"/>
                    <a:pt x="35919" y="0"/>
                  </a:cubicBezTo>
                  <a:close/>
                </a:path>
              </a:pathLst>
            </a:custGeom>
            <a:blipFill>
              <a:blip r:embed="rId3"/>
              <a:stretch>
                <a:fillRect t="-11075" b="-11075"/>
              </a:stretch>
            </a:blipFill>
          </p:spPr>
          <p:txBody>
            <a:bodyPr/>
            <a:lstStyle/>
            <a:p>
              <a:endParaRPr lang="en-US"/>
            </a:p>
          </p:txBody>
        </p:sp>
      </p:grpSp>
      <p:sp>
        <p:nvSpPr>
          <p:cNvPr id="12" name="TextBox 12"/>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9</a:t>
            </a:r>
          </a:p>
        </p:txBody>
      </p:sp>
      <p:sp>
        <p:nvSpPr>
          <p:cNvPr id="13" name="TextBox 13"/>
          <p:cNvSpPr txBox="1"/>
          <p:nvPr/>
        </p:nvSpPr>
        <p:spPr>
          <a:xfrm>
            <a:off x="1028700" y="6565029"/>
            <a:ext cx="5852664"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4" name="TextBox 14"/>
          <p:cNvSpPr txBox="1"/>
          <p:nvPr/>
        </p:nvSpPr>
        <p:spPr>
          <a:xfrm>
            <a:off x="1025651" y="6131825"/>
            <a:ext cx="1876502" cy="422275"/>
          </a:xfrm>
          <a:prstGeom prst="rect">
            <a:avLst/>
          </a:prstGeom>
        </p:spPr>
        <p:txBody>
          <a:bodyPr lIns="0" tIns="0" rIns="0" bIns="0" rtlCol="0" anchor="t">
            <a:spAutoFit/>
          </a:bodyPr>
          <a:lstStyle/>
          <a:p>
            <a:pPr marL="0" lvl="0" indent="0" algn="l">
              <a:lnSpc>
                <a:spcPts val="3499"/>
              </a:lnSpc>
              <a:spcBef>
                <a:spcPct val="0"/>
              </a:spcBef>
            </a:pPr>
            <a:r>
              <a:rPr lang="en-US" sz="2499" b="1" spc="-137">
                <a:solidFill>
                  <a:srgbClr val="FFFFFF"/>
                </a:solidFill>
                <a:latin typeface="TT Supermolot Neue Bold"/>
                <a:ea typeface="TT Supermolot Neue Bold"/>
                <a:cs typeface="TT Supermolot Neue Bold"/>
                <a:sym typeface="TT Supermolot Neue Bold"/>
              </a:rPr>
              <a:t>Software</a:t>
            </a:r>
          </a:p>
        </p:txBody>
      </p:sp>
      <p:sp>
        <p:nvSpPr>
          <p:cNvPr id="15" name="TextBox 15"/>
          <p:cNvSpPr txBox="1"/>
          <p:nvPr/>
        </p:nvSpPr>
        <p:spPr>
          <a:xfrm>
            <a:off x="7927544" y="6565029"/>
            <a:ext cx="5852664"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6" name="TextBox 16"/>
          <p:cNvSpPr txBox="1"/>
          <p:nvPr/>
        </p:nvSpPr>
        <p:spPr>
          <a:xfrm>
            <a:off x="7924495" y="6131825"/>
            <a:ext cx="1876502" cy="422275"/>
          </a:xfrm>
          <a:prstGeom prst="rect">
            <a:avLst/>
          </a:prstGeom>
        </p:spPr>
        <p:txBody>
          <a:bodyPr lIns="0" tIns="0" rIns="0" bIns="0" rtlCol="0" anchor="t">
            <a:spAutoFit/>
          </a:bodyPr>
          <a:lstStyle/>
          <a:p>
            <a:pPr marL="0" lvl="0" indent="0" algn="l">
              <a:lnSpc>
                <a:spcPts val="3499"/>
              </a:lnSpc>
              <a:spcBef>
                <a:spcPct val="0"/>
              </a:spcBef>
            </a:pPr>
            <a:r>
              <a:rPr lang="en-US" sz="2499" b="1" spc="-137">
                <a:solidFill>
                  <a:srgbClr val="FFFFFF"/>
                </a:solidFill>
                <a:latin typeface="TT Supermolot Neue Bold"/>
                <a:ea typeface="TT Supermolot Neue Bold"/>
                <a:cs typeface="TT Supermolot Neue Bold"/>
                <a:sym typeface="TT Supermolot Neue Bold"/>
              </a:rPr>
              <a:t>Application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1028700" y="2464084"/>
            <a:ext cx="3256663" cy="5291988"/>
            <a:chOff x="0" y="0"/>
            <a:chExt cx="1072020" cy="1742004"/>
          </a:xfrm>
        </p:grpSpPr>
        <p:sp>
          <p:nvSpPr>
            <p:cNvPr id="7" name="Freeform 7"/>
            <p:cNvSpPr/>
            <p:nvPr/>
          </p:nvSpPr>
          <p:spPr>
            <a:xfrm>
              <a:off x="0" y="0"/>
              <a:ext cx="1072020" cy="1742004"/>
            </a:xfrm>
            <a:custGeom>
              <a:avLst/>
              <a:gdLst/>
              <a:ahLst/>
              <a:cxnLst/>
              <a:rect l="l" t="t" r="r" b="b"/>
              <a:pathLst>
                <a:path w="1072020" h="1742004">
                  <a:moveTo>
                    <a:pt x="54677" y="0"/>
                  </a:moveTo>
                  <a:lnTo>
                    <a:pt x="1017344" y="0"/>
                  </a:lnTo>
                  <a:cubicBezTo>
                    <a:pt x="1031845" y="0"/>
                    <a:pt x="1045752" y="5761"/>
                    <a:pt x="1056006" y="16014"/>
                  </a:cubicBezTo>
                  <a:cubicBezTo>
                    <a:pt x="1066260" y="26268"/>
                    <a:pt x="1072020" y="40176"/>
                    <a:pt x="1072020" y="54677"/>
                  </a:cubicBezTo>
                  <a:lnTo>
                    <a:pt x="1072020" y="1687327"/>
                  </a:lnTo>
                  <a:cubicBezTo>
                    <a:pt x="1072020" y="1701828"/>
                    <a:pt x="1066260" y="1715735"/>
                    <a:pt x="1056006" y="1725989"/>
                  </a:cubicBezTo>
                  <a:cubicBezTo>
                    <a:pt x="1045752" y="1736243"/>
                    <a:pt x="1031845" y="1742004"/>
                    <a:pt x="1017344" y="1742004"/>
                  </a:cubicBezTo>
                  <a:lnTo>
                    <a:pt x="54677" y="1742004"/>
                  </a:lnTo>
                  <a:cubicBezTo>
                    <a:pt x="40176" y="1742004"/>
                    <a:pt x="26268" y="1736243"/>
                    <a:pt x="16014" y="1725989"/>
                  </a:cubicBezTo>
                  <a:cubicBezTo>
                    <a:pt x="5761" y="1715735"/>
                    <a:pt x="0" y="1701828"/>
                    <a:pt x="0" y="1687327"/>
                  </a:cubicBezTo>
                  <a:lnTo>
                    <a:pt x="0" y="54677"/>
                  </a:lnTo>
                  <a:cubicBezTo>
                    <a:pt x="0" y="40176"/>
                    <a:pt x="5761" y="26268"/>
                    <a:pt x="16014" y="16014"/>
                  </a:cubicBezTo>
                  <a:cubicBezTo>
                    <a:pt x="26268" y="5761"/>
                    <a:pt x="40176" y="0"/>
                    <a:pt x="54677" y="0"/>
                  </a:cubicBezTo>
                  <a:close/>
                </a:path>
              </a:pathLst>
            </a:custGeom>
            <a:blipFill>
              <a:blip r:embed="rId3"/>
              <a:stretch>
                <a:fillRect l="-4233" r="-4233"/>
              </a:stretch>
            </a:blipFill>
          </p:spPr>
          <p:txBody>
            <a:bodyPr/>
            <a:lstStyle/>
            <a:p>
              <a:endParaRPr lang="en-US"/>
            </a:p>
          </p:txBody>
        </p:sp>
      </p:grpSp>
      <p:grpSp>
        <p:nvGrpSpPr>
          <p:cNvPr id="8" name="Group 8"/>
          <p:cNvGrpSpPr/>
          <p:nvPr/>
        </p:nvGrpSpPr>
        <p:grpSpPr>
          <a:xfrm>
            <a:off x="8186895" y="-1157324"/>
            <a:ext cx="10744915" cy="12601649"/>
            <a:chOff x="0" y="0"/>
            <a:chExt cx="2829936" cy="3318953"/>
          </a:xfrm>
        </p:grpSpPr>
        <p:sp>
          <p:nvSpPr>
            <p:cNvPr id="9" name="Freeform 9"/>
            <p:cNvSpPr/>
            <p:nvPr/>
          </p:nvSpPr>
          <p:spPr>
            <a:xfrm>
              <a:off x="0" y="0"/>
              <a:ext cx="2829937" cy="3318953"/>
            </a:xfrm>
            <a:custGeom>
              <a:avLst/>
              <a:gdLst/>
              <a:ahLst/>
              <a:cxnLst/>
              <a:rect l="l" t="t" r="r" b="b"/>
              <a:pathLst>
                <a:path w="2829937" h="3318953">
                  <a:moveTo>
                    <a:pt x="36746" y="0"/>
                  </a:moveTo>
                  <a:lnTo>
                    <a:pt x="2793190" y="0"/>
                  </a:lnTo>
                  <a:cubicBezTo>
                    <a:pt x="2802936" y="0"/>
                    <a:pt x="2812282" y="3871"/>
                    <a:pt x="2819174" y="10763"/>
                  </a:cubicBezTo>
                  <a:cubicBezTo>
                    <a:pt x="2826065" y="17654"/>
                    <a:pt x="2829937" y="27001"/>
                    <a:pt x="2829937" y="36746"/>
                  </a:cubicBezTo>
                  <a:lnTo>
                    <a:pt x="2829937" y="3282206"/>
                  </a:lnTo>
                  <a:cubicBezTo>
                    <a:pt x="2829937" y="3302501"/>
                    <a:pt x="2813485" y="3318953"/>
                    <a:pt x="2793190" y="3318953"/>
                  </a:cubicBezTo>
                  <a:lnTo>
                    <a:pt x="36746" y="3318953"/>
                  </a:lnTo>
                  <a:cubicBezTo>
                    <a:pt x="27001" y="3318953"/>
                    <a:pt x="17654" y="3315081"/>
                    <a:pt x="10763" y="3308190"/>
                  </a:cubicBezTo>
                  <a:cubicBezTo>
                    <a:pt x="3871" y="3301299"/>
                    <a:pt x="0" y="3291952"/>
                    <a:pt x="0" y="3282206"/>
                  </a:cubicBezTo>
                  <a:lnTo>
                    <a:pt x="0" y="36746"/>
                  </a:lnTo>
                  <a:cubicBezTo>
                    <a:pt x="0" y="27001"/>
                    <a:pt x="3871" y="17654"/>
                    <a:pt x="10763" y="10763"/>
                  </a:cubicBezTo>
                  <a:cubicBezTo>
                    <a:pt x="17654" y="3871"/>
                    <a:pt x="27001" y="0"/>
                    <a:pt x="36746"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0" name="TextBox 10"/>
            <p:cNvSpPr txBox="1"/>
            <p:nvPr/>
          </p:nvSpPr>
          <p:spPr>
            <a:xfrm>
              <a:off x="0" y="-47625"/>
              <a:ext cx="2829936" cy="3366578"/>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4443007" y="3966312"/>
            <a:ext cx="3256663" cy="5291988"/>
            <a:chOff x="0" y="0"/>
            <a:chExt cx="1072020" cy="1742004"/>
          </a:xfrm>
        </p:grpSpPr>
        <p:sp>
          <p:nvSpPr>
            <p:cNvPr id="12" name="Freeform 12"/>
            <p:cNvSpPr/>
            <p:nvPr/>
          </p:nvSpPr>
          <p:spPr>
            <a:xfrm>
              <a:off x="0" y="0"/>
              <a:ext cx="1072020" cy="1742004"/>
            </a:xfrm>
            <a:custGeom>
              <a:avLst/>
              <a:gdLst/>
              <a:ahLst/>
              <a:cxnLst/>
              <a:rect l="l" t="t" r="r" b="b"/>
              <a:pathLst>
                <a:path w="1072020" h="1742004">
                  <a:moveTo>
                    <a:pt x="54677" y="0"/>
                  </a:moveTo>
                  <a:lnTo>
                    <a:pt x="1017344" y="0"/>
                  </a:lnTo>
                  <a:cubicBezTo>
                    <a:pt x="1031845" y="0"/>
                    <a:pt x="1045752" y="5761"/>
                    <a:pt x="1056006" y="16014"/>
                  </a:cubicBezTo>
                  <a:cubicBezTo>
                    <a:pt x="1066260" y="26268"/>
                    <a:pt x="1072020" y="40176"/>
                    <a:pt x="1072020" y="54677"/>
                  </a:cubicBezTo>
                  <a:lnTo>
                    <a:pt x="1072020" y="1687327"/>
                  </a:lnTo>
                  <a:cubicBezTo>
                    <a:pt x="1072020" y="1701828"/>
                    <a:pt x="1066260" y="1715735"/>
                    <a:pt x="1056006" y="1725989"/>
                  </a:cubicBezTo>
                  <a:cubicBezTo>
                    <a:pt x="1045752" y="1736243"/>
                    <a:pt x="1031845" y="1742004"/>
                    <a:pt x="1017344" y="1742004"/>
                  </a:cubicBezTo>
                  <a:lnTo>
                    <a:pt x="54677" y="1742004"/>
                  </a:lnTo>
                  <a:cubicBezTo>
                    <a:pt x="40176" y="1742004"/>
                    <a:pt x="26268" y="1736243"/>
                    <a:pt x="16014" y="1725989"/>
                  </a:cubicBezTo>
                  <a:cubicBezTo>
                    <a:pt x="5761" y="1715735"/>
                    <a:pt x="0" y="1701828"/>
                    <a:pt x="0" y="1687327"/>
                  </a:cubicBezTo>
                  <a:lnTo>
                    <a:pt x="0" y="54677"/>
                  </a:lnTo>
                  <a:cubicBezTo>
                    <a:pt x="0" y="40176"/>
                    <a:pt x="5761" y="26268"/>
                    <a:pt x="16014" y="16014"/>
                  </a:cubicBezTo>
                  <a:cubicBezTo>
                    <a:pt x="26268" y="5761"/>
                    <a:pt x="40176" y="0"/>
                    <a:pt x="54677" y="0"/>
                  </a:cubicBezTo>
                  <a:close/>
                </a:path>
              </a:pathLst>
            </a:custGeom>
            <a:blipFill>
              <a:blip r:embed="rId4"/>
              <a:stretch>
                <a:fillRect l="-4131" r="-4131"/>
              </a:stretch>
            </a:blipFill>
          </p:spPr>
          <p:txBody>
            <a:bodyPr/>
            <a:lstStyle/>
            <a:p>
              <a:endParaRPr lang="en-US"/>
            </a:p>
          </p:txBody>
        </p:sp>
      </p:grpSp>
      <p:sp>
        <p:nvSpPr>
          <p:cNvPr id="13" name="TextBox 13"/>
          <p:cNvSpPr txBox="1"/>
          <p:nvPr/>
        </p:nvSpPr>
        <p:spPr>
          <a:xfrm>
            <a:off x="8650125" y="2177877"/>
            <a:ext cx="8609175" cy="243892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NETWORKING AND THE WEB</a:t>
            </a:r>
          </a:p>
        </p:txBody>
      </p:sp>
      <p:sp>
        <p:nvSpPr>
          <p:cNvPr id="14" name="TextBox 14"/>
          <p:cNvSpPr txBox="1"/>
          <p:nvPr/>
        </p:nvSpPr>
        <p:spPr>
          <a:xfrm>
            <a:off x="8650125" y="4931332"/>
            <a:ext cx="7971446" cy="282575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a:p>
            <a:pPr marL="0" lvl="0" indent="0" algn="l">
              <a:lnSpc>
                <a:spcPts val="2800"/>
              </a:lnSpc>
              <a:spcBef>
                <a:spcPct val="0"/>
              </a:spcBef>
            </a:pPr>
            <a:endParaRPr lang="en-US" sz="2000" u="none" strike="noStrike" spc="-11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Effective presentations typically involve careful planning, organization, and delivery techniques to engage the audience and effectively convey the intended message.</a:t>
            </a:r>
          </a:p>
        </p:txBody>
      </p:sp>
      <p:sp>
        <p:nvSpPr>
          <p:cNvPr id="15" name="TextBox 15"/>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9867178" y="-5284447"/>
            <a:ext cx="12626294" cy="126262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9867178" y="1447439"/>
            <a:ext cx="7392122" cy="73921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56893" t="-34837" r="-45488"/>
              </a:stretch>
            </a:blipFill>
          </p:spPr>
          <p:txBody>
            <a:bodyPr/>
            <a:lstStyle/>
            <a:p>
              <a:endParaRPr lang="en-US"/>
            </a:p>
          </p:txBody>
        </p:sp>
      </p:grpSp>
      <p:grpSp>
        <p:nvGrpSpPr>
          <p:cNvPr id="11" name="Group 11"/>
          <p:cNvGrpSpPr/>
          <p:nvPr/>
        </p:nvGrpSpPr>
        <p:grpSpPr>
          <a:xfrm>
            <a:off x="1028700" y="8616354"/>
            <a:ext cx="2571859" cy="641946"/>
            <a:chOff x="0" y="0"/>
            <a:chExt cx="677362" cy="169072"/>
          </a:xfrm>
        </p:grpSpPr>
        <p:sp>
          <p:nvSpPr>
            <p:cNvPr id="12" name="Freeform 12"/>
            <p:cNvSpPr/>
            <p:nvPr/>
          </p:nvSpPr>
          <p:spPr>
            <a:xfrm>
              <a:off x="0" y="0"/>
              <a:ext cx="677362" cy="169072"/>
            </a:xfrm>
            <a:custGeom>
              <a:avLst/>
              <a:gdLst/>
              <a:ahLst/>
              <a:cxnLst/>
              <a:rect l="l" t="t" r="r" b="b"/>
              <a:pathLst>
                <a:path w="677362" h="169072">
                  <a:moveTo>
                    <a:pt x="0" y="0"/>
                  </a:moveTo>
                  <a:lnTo>
                    <a:pt x="677362" y="0"/>
                  </a:lnTo>
                  <a:lnTo>
                    <a:pt x="677362" y="169072"/>
                  </a:lnTo>
                  <a:lnTo>
                    <a:pt x="0" y="169072"/>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677362" cy="216697"/>
            </a:xfrm>
            <a:prstGeom prst="rect">
              <a:avLst/>
            </a:prstGeom>
          </p:spPr>
          <p:txBody>
            <a:bodyPr lIns="50800" tIns="50800" rIns="50800" bIns="50800" rtlCol="0" anchor="ctr"/>
            <a:lstStyle/>
            <a:p>
              <a:pPr algn="ctr">
                <a:lnSpc>
                  <a:spcPts val="2239"/>
                </a:lnSpc>
              </a:pPr>
              <a:r>
                <a:rPr lang="en-US" sz="1599">
                  <a:solidFill>
                    <a:srgbClr val="FFFFFF"/>
                  </a:solidFill>
                  <a:latin typeface="TT Supermolot Neue"/>
                  <a:ea typeface="TT Supermolot Neue"/>
                  <a:cs typeface="TT Supermolot Neue"/>
                  <a:sym typeface="TT Supermolot Neue"/>
                </a:rPr>
                <a:t>Learn More</a:t>
              </a:r>
            </a:p>
          </p:txBody>
        </p:sp>
      </p:grpSp>
      <p:sp>
        <p:nvSpPr>
          <p:cNvPr id="14" name="TextBox 14"/>
          <p:cNvSpPr txBox="1"/>
          <p:nvPr/>
        </p:nvSpPr>
        <p:spPr>
          <a:xfrm>
            <a:off x="1028700" y="2993951"/>
            <a:ext cx="6340008"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FUTURE OF COMPUTER</a:t>
            </a:r>
          </a:p>
        </p:txBody>
      </p:sp>
      <p:sp>
        <p:nvSpPr>
          <p:cNvPr id="15" name="TextBox 15"/>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11</a:t>
            </a:r>
          </a:p>
        </p:txBody>
      </p:sp>
      <p:sp>
        <p:nvSpPr>
          <p:cNvPr id="16" name="TextBox 16"/>
          <p:cNvSpPr txBox="1"/>
          <p:nvPr/>
        </p:nvSpPr>
        <p:spPr>
          <a:xfrm>
            <a:off x="1028700" y="5490280"/>
            <a:ext cx="8520811" cy="282575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a:p>
            <a:pPr marL="0" lvl="0" indent="0" algn="l">
              <a:lnSpc>
                <a:spcPts val="2800"/>
              </a:lnSpc>
              <a:spcBef>
                <a:spcPct val="0"/>
              </a:spcBef>
            </a:pPr>
            <a:endParaRPr lang="en-US" sz="2000" u="none" strike="noStrike" spc="-11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Effective presentations typically involve careful planning, organization, and delivery techniques to engage the audience and effectively convey the intended message.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2908588" y="6319407"/>
            <a:ext cx="12611435" cy="751430"/>
            <a:chOff x="0" y="0"/>
            <a:chExt cx="2298347" cy="136943"/>
          </a:xfrm>
        </p:grpSpPr>
        <p:sp>
          <p:nvSpPr>
            <p:cNvPr id="4" name="Freeform 4"/>
            <p:cNvSpPr/>
            <p:nvPr/>
          </p:nvSpPr>
          <p:spPr>
            <a:xfrm>
              <a:off x="0" y="0"/>
              <a:ext cx="2298347" cy="136943"/>
            </a:xfrm>
            <a:custGeom>
              <a:avLst/>
              <a:gdLst/>
              <a:ahLst/>
              <a:cxnLst/>
              <a:rect l="l" t="t" r="r" b="b"/>
              <a:pathLst>
                <a:path w="2298347" h="136943">
                  <a:moveTo>
                    <a:pt x="0" y="0"/>
                  </a:moveTo>
                  <a:lnTo>
                    <a:pt x="2298347" y="0"/>
                  </a:lnTo>
                  <a:lnTo>
                    <a:pt x="2298347" y="136943"/>
                  </a:lnTo>
                  <a:lnTo>
                    <a:pt x="0" y="136943"/>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 name="TextBox 5"/>
            <p:cNvSpPr txBox="1"/>
            <p:nvPr/>
          </p:nvSpPr>
          <p:spPr>
            <a:xfrm>
              <a:off x="0" y="-47625"/>
              <a:ext cx="2298347" cy="184568"/>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1025651" y="1028700"/>
            <a:ext cx="3093223" cy="665932"/>
            <a:chOff x="0" y="0"/>
            <a:chExt cx="814676" cy="175390"/>
          </a:xfrm>
        </p:grpSpPr>
        <p:sp>
          <p:nvSpPr>
            <p:cNvPr id="7" name="Freeform 7"/>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8" name="TextBox 8"/>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sp>
        <p:nvSpPr>
          <p:cNvPr id="9" name="TextBox 9"/>
          <p:cNvSpPr txBox="1"/>
          <p:nvPr/>
        </p:nvSpPr>
        <p:spPr>
          <a:xfrm>
            <a:off x="2321948" y="3559063"/>
            <a:ext cx="13644104" cy="2532079"/>
          </a:xfrm>
          <a:prstGeom prst="rect">
            <a:avLst/>
          </a:prstGeom>
        </p:spPr>
        <p:txBody>
          <a:bodyPr lIns="0" tIns="0" rIns="0" bIns="0" rtlCol="0" anchor="t">
            <a:spAutoFit/>
          </a:bodyPr>
          <a:lstStyle/>
          <a:p>
            <a:pPr algn="ctr">
              <a:lnSpc>
                <a:spcPts val="19093"/>
              </a:lnSpc>
            </a:pPr>
            <a:r>
              <a:rPr lang="en-US" sz="18904" b="1">
                <a:solidFill>
                  <a:srgbClr val="FFFFFF"/>
                </a:solidFill>
                <a:latin typeface="TT Supermolot Neue Bold"/>
                <a:ea typeface="TT Supermolot Neue Bold"/>
                <a:cs typeface="TT Supermolot Neue Bold"/>
                <a:sym typeface="TT Supermolot Neue Bold"/>
              </a:rPr>
              <a:t>THANK YOU</a:t>
            </a: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12</a:t>
            </a:r>
          </a:p>
        </p:txBody>
      </p:sp>
      <p:sp>
        <p:nvSpPr>
          <p:cNvPr id="11" name="Freeform 11"/>
          <p:cNvSpPr/>
          <p:nvPr/>
        </p:nvSpPr>
        <p:spPr>
          <a:xfrm>
            <a:off x="3838772"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2" name="Freeform 12"/>
          <p:cNvSpPr/>
          <p:nvPr/>
        </p:nvSpPr>
        <p:spPr>
          <a:xfrm>
            <a:off x="6319399"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3" name="Freeform 13"/>
          <p:cNvSpPr/>
          <p:nvPr/>
        </p:nvSpPr>
        <p:spPr>
          <a:xfrm>
            <a:off x="10564743"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4" name="TextBox 14"/>
          <p:cNvSpPr txBox="1"/>
          <p:nvPr/>
        </p:nvSpPr>
        <p:spPr>
          <a:xfrm>
            <a:off x="4234568" y="6490309"/>
            <a:ext cx="1833131"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+123-456-7890</a:t>
            </a:r>
          </a:p>
        </p:txBody>
      </p:sp>
      <p:sp>
        <p:nvSpPr>
          <p:cNvPr id="15" name="TextBox 15"/>
          <p:cNvSpPr txBox="1"/>
          <p:nvPr/>
        </p:nvSpPr>
        <p:spPr>
          <a:xfrm>
            <a:off x="6715195" y="6491173"/>
            <a:ext cx="3601898"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WWW.REALLYGREATSITE.COM</a:t>
            </a:r>
          </a:p>
        </p:txBody>
      </p:sp>
      <p:sp>
        <p:nvSpPr>
          <p:cNvPr id="16" name="TextBox 16"/>
          <p:cNvSpPr txBox="1"/>
          <p:nvPr/>
        </p:nvSpPr>
        <p:spPr>
          <a:xfrm>
            <a:off x="10921608" y="6490309"/>
            <a:ext cx="3527620"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123 ANYWHERE ST., ANY CITY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6" name="Group 6"/>
          <p:cNvGrpSpPr/>
          <p:nvPr/>
        </p:nvGrpSpPr>
        <p:grpSpPr>
          <a:xfrm>
            <a:off x="12181979" y="132716"/>
            <a:ext cx="6074066" cy="4966884"/>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1028700" y="3056304"/>
            <a:ext cx="6903986" cy="2307467"/>
          </a:xfrm>
          <a:prstGeom prst="rect">
            <a:avLst/>
          </a:prstGeom>
        </p:spPr>
        <p:txBody>
          <a:bodyPr lIns="0" tIns="0" rIns="0" bIns="0" rtlCol="0" anchor="t">
            <a:spAutoFit/>
          </a:bodyPr>
          <a:lstStyle/>
          <a:p>
            <a:pPr algn="l">
              <a:lnSpc>
                <a:spcPts val="8872"/>
              </a:lnSpc>
            </a:pPr>
            <a:r>
              <a:rPr lang="en-US" sz="8784" b="1" dirty="0">
                <a:solidFill>
                  <a:srgbClr val="FFFFFF"/>
                </a:solidFill>
                <a:latin typeface="TT Supermolot Neue Bold"/>
                <a:ea typeface="TT Supermolot Neue Bold"/>
                <a:cs typeface="TT Supermolot Neue Bold"/>
                <a:sym typeface="TT Supermolot Neue Bold"/>
              </a:rPr>
              <a:t>Project Description </a:t>
            </a: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3</a:t>
            </a:r>
          </a:p>
        </p:txBody>
      </p:sp>
      <p:grpSp>
        <p:nvGrpSpPr>
          <p:cNvPr id="11" name="Group 11"/>
          <p:cNvGrpSpPr/>
          <p:nvPr/>
        </p:nvGrpSpPr>
        <p:grpSpPr>
          <a:xfrm>
            <a:off x="6895207" y="2473008"/>
            <a:ext cx="6666796" cy="5473700"/>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2439104" y="5054820"/>
            <a:ext cx="5467896" cy="4573730"/>
            <a:chOff x="-19772" y="-47625"/>
            <a:chExt cx="980958" cy="858621"/>
          </a:xfrm>
        </p:grpSpPr>
        <p:sp>
          <p:nvSpPr>
            <p:cNvPr id="15" name="Freeform 15"/>
            <p:cNvSpPr/>
            <p:nvPr/>
          </p:nvSpPr>
          <p:spPr>
            <a:xfrm>
              <a:off x="-19772" y="-14304"/>
              <a:ext cx="980958" cy="8253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16" name="TextBox 16"/>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8367206" y="4049141"/>
            <a:ext cx="3952205" cy="2935684"/>
          </a:xfrm>
          <a:prstGeom prst="rect">
            <a:avLst/>
          </a:prstGeom>
        </p:spPr>
        <p:txBody>
          <a:bodyPr wrap="square" lIns="0" tIns="0" rIns="0" bIns="0" rtlCol="0" anchor="t">
            <a:spAutoFit/>
          </a:bodyPr>
          <a:lstStyle/>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Configured SSL VPN for remote access, allowing users to connect safely to the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internal network through encrypted HTTPS connections. User authentication, IP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pools, and security policies were applied to control and monitor access efficiently.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Connectivity was tested using FortiClient in both web and tunnel modes. </a:t>
            </a:r>
          </a:p>
        </p:txBody>
      </p:sp>
      <p:sp>
        <p:nvSpPr>
          <p:cNvPr id="18" name="TextBox 18"/>
          <p:cNvSpPr txBox="1"/>
          <p:nvPr/>
        </p:nvSpPr>
        <p:spPr>
          <a:xfrm>
            <a:off x="8097598" y="3086100"/>
            <a:ext cx="4262014"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SSL VPN Configuration</a:t>
            </a:r>
          </a:p>
        </p:txBody>
      </p:sp>
      <p:sp>
        <p:nvSpPr>
          <p:cNvPr id="19" name="TextBox 19"/>
          <p:cNvSpPr txBox="1"/>
          <p:nvPr/>
        </p:nvSpPr>
        <p:spPr>
          <a:xfrm>
            <a:off x="12791855" y="1747581"/>
            <a:ext cx="4641412" cy="2131546"/>
          </a:xfrm>
          <a:prstGeom prst="rect">
            <a:avLst/>
          </a:prstGeom>
        </p:spPr>
        <p:txBody>
          <a:bodyPr wrap="square" lIns="0" tIns="0" rIns="0" bIns="0" rtlCol="0" anchor="t">
            <a:spAutoFit/>
          </a:bodyPr>
          <a:lstStyle/>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Established between two FortiGate devices to connect separate LAN networks over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the internet. Configuration included Phase 1 and Phase 2 parameters, firewall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policies, and static routes to ensure seamless encrypted communication.</a:t>
            </a:r>
          </a:p>
        </p:txBody>
      </p:sp>
      <p:sp>
        <p:nvSpPr>
          <p:cNvPr id="20" name="TextBox 20"/>
          <p:cNvSpPr txBox="1"/>
          <p:nvPr/>
        </p:nvSpPr>
        <p:spPr>
          <a:xfrm>
            <a:off x="13452318" y="792718"/>
            <a:ext cx="3441469"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IPsec Site-to-Site VPN</a:t>
            </a:r>
          </a:p>
        </p:txBody>
      </p:sp>
      <p:sp>
        <p:nvSpPr>
          <p:cNvPr id="21" name="TextBox 21"/>
          <p:cNvSpPr txBox="1"/>
          <p:nvPr/>
        </p:nvSpPr>
        <p:spPr>
          <a:xfrm>
            <a:off x="12977398" y="6872986"/>
            <a:ext cx="4493955" cy="1772473"/>
          </a:xfrm>
          <a:prstGeom prst="rect">
            <a:avLst/>
          </a:prstGeom>
        </p:spPr>
        <p:txBody>
          <a:bodyPr wrap="square" lIns="0" tIns="0" rIns="0" bIns="0" rtlCol="0" anchor="t">
            <a:spAutoFit/>
          </a:bodyPr>
          <a:lstStyle/>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Ping and file transfer operations confirmed stable, secure connectivity. Both VPN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types provide secure, efficient, and reliable access for remote users and inter</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branch communication. </a:t>
            </a:r>
          </a:p>
        </p:txBody>
      </p:sp>
      <p:sp>
        <p:nvSpPr>
          <p:cNvPr id="22" name="TextBox 22"/>
          <p:cNvSpPr txBox="1"/>
          <p:nvPr/>
        </p:nvSpPr>
        <p:spPr>
          <a:xfrm>
            <a:off x="14026020" y="5837871"/>
            <a:ext cx="2425932"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Testing</a:t>
            </a:r>
          </a:p>
        </p:txBody>
      </p:sp>
      <p:sp>
        <p:nvSpPr>
          <p:cNvPr id="23" name="TextBox 23"/>
          <p:cNvSpPr txBox="1"/>
          <p:nvPr/>
        </p:nvSpPr>
        <p:spPr>
          <a:xfrm>
            <a:off x="1028700" y="5516983"/>
            <a:ext cx="6340008" cy="2131546"/>
          </a:xfrm>
          <a:prstGeom prst="rect">
            <a:avLst/>
          </a:prstGeom>
        </p:spPr>
        <p:txBody>
          <a:bodyPr lIns="0" tIns="0" rIns="0" bIns="0" rtlCol="0" anchor="t">
            <a:spAutoFit/>
          </a:bodyPr>
          <a:lstStyle/>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The project focuses on designing and implementing secure Virtual Private Network (VPN) </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solutions using FortiGate firewalls to enable both remote user access and secure </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communication between different network sites.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12804-E4D5-97EC-35DD-BCD1FBC464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1410D2-E4AA-0DDA-D855-C7E0F1F000C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C5C31158-1A26-8494-5287-9FD5D1357F11}"/>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387188B3-6272-CF63-407D-F72507DC65E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07A9874-78CB-4863-C5D0-1C5BCD3B4E51}"/>
              </a:ext>
            </a:extLst>
          </p:cNvPr>
          <p:cNvSpPr txBox="1"/>
          <p:nvPr/>
        </p:nvSpPr>
        <p:spPr>
          <a:xfrm>
            <a:off x="4495800" y="4533900"/>
            <a:ext cx="10591800" cy="830997"/>
          </a:xfrm>
          <a:prstGeom prst="rect">
            <a:avLst/>
          </a:prstGeom>
          <a:noFill/>
        </p:spPr>
        <p:txBody>
          <a:bodyPr wrap="square">
            <a:spAutoFit/>
          </a:bodyPr>
          <a:lstStyle/>
          <a:p>
            <a:r>
              <a:rPr lang="en-US" sz="4800" dirty="0">
                <a:solidFill>
                  <a:schemeClr val="bg1"/>
                </a:solidFill>
              </a:rPr>
              <a:t>SSL VPN Configuration Documentation </a:t>
            </a:r>
          </a:p>
        </p:txBody>
      </p:sp>
    </p:spTree>
    <p:extLst>
      <p:ext uri="{BB962C8B-B14F-4D97-AF65-F5344CB8AC3E}">
        <p14:creationId xmlns:p14="http://schemas.microsoft.com/office/powerpoint/2010/main" val="417416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7D96-74F5-B2D6-4670-856B6F1576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AA054C-FB63-45F3-FDD2-CE372B536D3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DDD7B66-2E17-7473-8272-1333848CB90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748E374-F559-918A-B621-A9FF3B2CEF0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D0CB21A7-3101-2E13-972B-0169AB9FD141}"/>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99C0B801-2CBC-D491-7F5A-1F04FEC543F2}"/>
              </a:ext>
            </a:extLst>
          </p:cNvPr>
          <p:cNvSpPr txBox="1"/>
          <p:nvPr/>
        </p:nvSpPr>
        <p:spPr>
          <a:xfrm>
            <a:off x="369295" y="3238500"/>
            <a:ext cx="9144000" cy="1200329"/>
          </a:xfrm>
          <a:prstGeom prst="rect">
            <a:avLst/>
          </a:prstGeom>
          <a:noFill/>
        </p:spPr>
        <p:txBody>
          <a:bodyPr wrap="square">
            <a:spAutoFit/>
          </a:bodyPr>
          <a:lstStyle/>
          <a:p>
            <a:r>
              <a:rPr lang="en-US" sz="3600" dirty="0">
                <a:solidFill>
                  <a:schemeClr val="bg1"/>
                </a:solidFill>
              </a:rPr>
              <a:t>Step 1 - In SSL VPN Settings</a:t>
            </a:r>
          </a:p>
          <a:p>
            <a:endParaRPr lang="en-US" sz="3600" dirty="0">
              <a:solidFill>
                <a:schemeClr val="bg1"/>
              </a:solidFill>
            </a:endParaRPr>
          </a:p>
        </p:txBody>
      </p:sp>
      <p:sp>
        <p:nvSpPr>
          <p:cNvPr id="11" name="TextBox 10">
            <a:extLst>
              <a:ext uri="{FF2B5EF4-FFF2-40B4-BE49-F238E27FC236}">
                <a16:creationId xmlns:a16="http://schemas.microsoft.com/office/drawing/2014/main" id="{10813987-5D47-EDD7-68C3-92467EB00368}"/>
              </a:ext>
            </a:extLst>
          </p:cNvPr>
          <p:cNvSpPr txBox="1"/>
          <p:nvPr/>
        </p:nvSpPr>
        <p:spPr>
          <a:xfrm>
            <a:off x="381000" y="3942317"/>
            <a:ext cx="6477000" cy="5262979"/>
          </a:xfrm>
          <a:prstGeom prst="rect">
            <a:avLst/>
          </a:prstGeom>
          <a:noFill/>
        </p:spPr>
        <p:txBody>
          <a:bodyPr wrap="square">
            <a:spAutoFit/>
          </a:bodyPr>
          <a:lstStyle/>
          <a:p>
            <a:r>
              <a:rPr lang="en-US" sz="2800" dirty="0">
                <a:solidFill>
                  <a:schemeClr val="bg1"/>
                </a:solidFill>
              </a:rPr>
              <a:t>VPN → SSL-VPN Settings Configuration </a:t>
            </a:r>
          </a:p>
          <a:p>
            <a:r>
              <a:rPr lang="en-US" sz="2800" dirty="0">
                <a:solidFill>
                  <a:schemeClr val="bg1"/>
                </a:solidFill>
              </a:rPr>
              <a:t>• Listen on Interface: port2 (LAN) </a:t>
            </a:r>
          </a:p>
          <a:p>
            <a:r>
              <a:rPr lang="en-US" sz="2800" dirty="0">
                <a:solidFill>
                  <a:schemeClr val="bg1"/>
                </a:solidFill>
              </a:rPr>
              <a:t>• Listen on Port: 10443 (HTTPS) </a:t>
            </a:r>
          </a:p>
          <a:p>
            <a:r>
              <a:rPr lang="en-US" sz="2800" dirty="0">
                <a:solidFill>
                  <a:schemeClr val="bg1"/>
                </a:solidFill>
              </a:rPr>
              <a:t>• Server Certificate: </a:t>
            </a:r>
            <a:r>
              <a:rPr lang="en-US" sz="2800" dirty="0" err="1">
                <a:solidFill>
                  <a:schemeClr val="bg1"/>
                </a:solidFill>
              </a:rPr>
              <a:t>Fortinet_Factory</a:t>
            </a:r>
            <a:r>
              <a:rPr lang="en-US" sz="2800" dirty="0">
                <a:solidFill>
                  <a:schemeClr val="bg1"/>
                </a:solidFill>
              </a:rPr>
              <a:t> </a:t>
            </a:r>
          </a:p>
          <a:p>
            <a:r>
              <a:rPr lang="en-US" sz="2800" dirty="0">
                <a:solidFill>
                  <a:schemeClr val="bg1"/>
                </a:solidFill>
              </a:rPr>
              <a:t>• Idle Timeout: 3000 seconds </a:t>
            </a:r>
          </a:p>
          <a:p>
            <a:r>
              <a:rPr lang="en-US" sz="2800" dirty="0">
                <a:solidFill>
                  <a:schemeClr val="bg1"/>
                </a:solidFill>
              </a:rPr>
              <a:t>• Tunnel Mode IP Pools: SSLVPN_TUNNEL_ADDR1 (10.212.134.200 - 10.212.134.210) </a:t>
            </a:r>
          </a:p>
          <a:p>
            <a:r>
              <a:rPr lang="en-US" sz="2800" dirty="0">
                <a:solidFill>
                  <a:schemeClr val="bg1"/>
                </a:solidFill>
              </a:rPr>
              <a:t>• IPv6 Pools: SSLVPN_TUNNEL_IPv6_ADDR1 (</a:t>
            </a:r>
            <a:r>
              <a:rPr lang="en-US" sz="2800" dirty="0" err="1">
                <a:solidFill>
                  <a:schemeClr val="bg1"/>
                </a:solidFill>
              </a:rPr>
              <a:t>fdff:ffff</a:t>
            </a:r>
            <a:r>
              <a:rPr lang="en-US" sz="2800" dirty="0">
                <a:solidFill>
                  <a:schemeClr val="bg1"/>
                </a:solidFill>
              </a:rPr>
              <a:t>::/120) </a:t>
            </a:r>
          </a:p>
          <a:p>
            <a:r>
              <a:rPr lang="en-US" sz="2800" dirty="0">
                <a:solidFill>
                  <a:schemeClr val="bg1"/>
                </a:solidFill>
              </a:rPr>
              <a:t>• Default Portal: full-access</a:t>
            </a:r>
          </a:p>
        </p:txBody>
      </p:sp>
      <p:pic>
        <p:nvPicPr>
          <p:cNvPr id="13" name="Picture 12">
            <a:extLst>
              <a:ext uri="{FF2B5EF4-FFF2-40B4-BE49-F238E27FC236}">
                <a16:creationId xmlns:a16="http://schemas.microsoft.com/office/drawing/2014/main" id="{ABB953C0-EA54-6A02-0ADA-32C57192D5D9}"/>
              </a:ext>
            </a:extLst>
          </p:cNvPr>
          <p:cNvPicPr>
            <a:picLocks noChangeAspect="1"/>
          </p:cNvPicPr>
          <p:nvPr/>
        </p:nvPicPr>
        <p:blipFill>
          <a:blip r:embed="rId3"/>
          <a:stretch>
            <a:fillRect/>
          </a:stretch>
        </p:blipFill>
        <p:spPr>
          <a:xfrm>
            <a:off x="6858000" y="2696802"/>
            <a:ext cx="11121834" cy="5638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432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704E-3047-7E53-9F5F-7225C61886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9BA9B-DDA5-4D39-3413-00CDB47E2F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D7D011B3-BAF3-F33F-B74F-E21CA87E00A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C17D4A9D-A796-F2F1-6A04-105C2940A1C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47F7620-4312-2275-1730-CDEA58165E68}"/>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866A43B9-968A-E263-DEC4-A1C2B394F249}"/>
              </a:ext>
            </a:extLst>
          </p:cNvPr>
          <p:cNvSpPr txBox="1"/>
          <p:nvPr/>
        </p:nvSpPr>
        <p:spPr>
          <a:xfrm>
            <a:off x="369295" y="3238500"/>
            <a:ext cx="9144000" cy="1200329"/>
          </a:xfrm>
          <a:prstGeom prst="rect">
            <a:avLst/>
          </a:prstGeom>
          <a:noFill/>
        </p:spPr>
        <p:txBody>
          <a:bodyPr wrap="square">
            <a:spAutoFit/>
          </a:bodyPr>
          <a:lstStyle/>
          <a:p>
            <a:r>
              <a:rPr lang="en-US" sz="3600" dirty="0">
                <a:solidFill>
                  <a:schemeClr val="bg1"/>
                </a:solidFill>
              </a:rPr>
              <a:t>Step 1 - In SSL VPN Settings</a:t>
            </a:r>
          </a:p>
          <a:p>
            <a:endParaRPr lang="en-US" sz="3600" dirty="0">
              <a:solidFill>
                <a:schemeClr val="bg1"/>
              </a:solidFill>
            </a:endParaRPr>
          </a:p>
        </p:txBody>
      </p:sp>
      <p:sp>
        <p:nvSpPr>
          <p:cNvPr id="11" name="TextBox 10">
            <a:extLst>
              <a:ext uri="{FF2B5EF4-FFF2-40B4-BE49-F238E27FC236}">
                <a16:creationId xmlns:a16="http://schemas.microsoft.com/office/drawing/2014/main" id="{D2BAD79F-9A29-6AB4-1A93-560FFCBDBEE5}"/>
              </a:ext>
            </a:extLst>
          </p:cNvPr>
          <p:cNvSpPr txBox="1"/>
          <p:nvPr/>
        </p:nvSpPr>
        <p:spPr>
          <a:xfrm>
            <a:off x="533400" y="4020115"/>
            <a:ext cx="6477000" cy="2246769"/>
          </a:xfrm>
          <a:prstGeom prst="rect">
            <a:avLst/>
          </a:prstGeom>
          <a:noFill/>
        </p:spPr>
        <p:txBody>
          <a:bodyPr wrap="square">
            <a:spAutoFit/>
          </a:bodyPr>
          <a:lstStyle/>
          <a:p>
            <a:r>
              <a:rPr lang="en-US" sz="2800" dirty="0">
                <a:solidFill>
                  <a:schemeClr val="bg1"/>
                </a:solidFill>
              </a:rPr>
              <a:t>Portal Settings (full-access): </a:t>
            </a:r>
          </a:p>
          <a:p>
            <a:r>
              <a:rPr lang="en-US" sz="2800" dirty="0">
                <a:solidFill>
                  <a:schemeClr val="bg1"/>
                </a:solidFill>
              </a:rPr>
              <a:t>• Tunnel Mode: Enabled </a:t>
            </a:r>
          </a:p>
          <a:p>
            <a:r>
              <a:rPr lang="en-US" sz="2800" dirty="0">
                <a:solidFill>
                  <a:schemeClr val="bg1"/>
                </a:solidFill>
              </a:rPr>
              <a:t>• IPv6 Tunnel Mode: Enabled </a:t>
            </a:r>
          </a:p>
          <a:p>
            <a:r>
              <a:rPr lang="en-US" sz="2800" dirty="0">
                <a:solidFill>
                  <a:schemeClr val="bg1"/>
                </a:solidFill>
              </a:rPr>
              <a:t>• Web Mode: Enabled </a:t>
            </a:r>
          </a:p>
          <a:p>
            <a:r>
              <a:rPr lang="en-US" sz="2800" dirty="0">
                <a:solidFill>
                  <a:schemeClr val="bg1"/>
                </a:solidFill>
              </a:rPr>
              <a:t>• IP Pools: SSLVPN_TUNNEL_ADDR1 </a:t>
            </a:r>
          </a:p>
        </p:txBody>
      </p:sp>
      <p:pic>
        <p:nvPicPr>
          <p:cNvPr id="5" name="Picture 4">
            <a:extLst>
              <a:ext uri="{FF2B5EF4-FFF2-40B4-BE49-F238E27FC236}">
                <a16:creationId xmlns:a16="http://schemas.microsoft.com/office/drawing/2014/main" id="{5A3F3EA1-97C8-B2D4-E8E4-E1EEED42812D}"/>
              </a:ext>
            </a:extLst>
          </p:cNvPr>
          <p:cNvPicPr>
            <a:picLocks noChangeAspect="1"/>
          </p:cNvPicPr>
          <p:nvPr/>
        </p:nvPicPr>
        <p:blipFill>
          <a:blip r:embed="rId3"/>
          <a:stretch>
            <a:fillRect/>
          </a:stretch>
        </p:blipFill>
        <p:spPr>
          <a:xfrm>
            <a:off x="8024352" y="4183922"/>
            <a:ext cx="9592564" cy="1688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7569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511A4-3692-9FE5-AE90-77B869E50C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F69E85-8531-12C6-40D0-035A17B98B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F84BA37-5E56-AC3A-3634-105E79ADE302}"/>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79A14911-891A-A14C-9CCE-453CCE93993D}"/>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C7624EA-FB19-FD58-0999-956E9E49BFAA}"/>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50192CFE-3989-2E1E-9012-29D93B0CD910}"/>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2: Create IP Pool for SSL VPN Users</a:t>
            </a:r>
          </a:p>
        </p:txBody>
      </p:sp>
      <p:sp>
        <p:nvSpPr>
          <p:cNvPr id="11" name="TextBox 10">
            <a:extLst>
              <a:ext uri="{FF2B5EF4-FFF2-40B4-BE49-F238E27FC236}">
                <a16:creationId xmlns:a16="http://schemas.microsoft.com/office/drawing/2014/main" id="{2BD04886-3CDE-435B-0D81-8EDAF0D0985F}"/>
              </a:ext>
            </a:extLst>
          </p:cNvPr>
          <p:cNvSpPr txBox="1"/>
          <p:nvPr/>
        </p:nvSpPr>
        <p:spPr>
          <a:xfrm>
            <a:off x="533400" y="4060124"/>
            <a:ext cx="6477000" cy="1815882"/>
          </a:xfrm>
          <a:prstGeom prst="rect">
            <a:avLst/>
          </a:prstGeom>
          <a:noFill/>
        </p:spPr>
        <p:txBody>
          <a:bodyPr wrap="square">
            <a:spAutoFit/>
          </a:bodyPr>
          <a:lstStyle/>
          <a:p>
            <a:r>
              <a:rPr lang="en-US" sz="2800" dirty="0">
                <a:solidFill>
                  <a:schemeClr val="bg1"/>
                </a:solidFill>
              </a:rPr>
              <a:t>• Name: SSLVPN_TUNNEL_ADDR1 </a:t>
            </a:r>
          </a:p>
          <a:p>
            <a:r>
              <a:rPr lang="en-US" sz="2800" dirty="0">
                <a:solidFill>
                  <a:schemeClr val="bg1"/>
                </a:solidFill>
              </a:rPr>
              <a:t>• Type: IP Range </a:t>
            </a:r>
          </a:p>
          <a:p>
            <a:r>
              <a:rPr lang="en-US" sz="2800" dirty="0">
                <a:solidFill>
                  <a:schemeClr val="bg1"/>
                </a:solidFill>
              </a:rPr>
              <a:t>• Start IP: 10.212.134.200 </a:t>
            </a:r>
          </a:p>
          <a:p>
            <a:r>
              <a:rPr lang="en-US" sz="2800" dirty="0">
                <a:solidFill>
                  <a:schemeClr val="bg1"/>
                </a:solidFill>
              </a:rPr>
              <a:t>• End IP: 10.212.134.210 </a:t>
            </a:r>
          </a:p>
        </p:txBody>
      </p:sp>
      <p:pic>
        <p:nvPicPr>
          <p:cNvPr id="5" name="Picture 4">
            <a:extLst>
              <a:ext uri="{FF2B5EF4-FFF2-40B4-BE49-F238E27FC236}">
                <a16:creationId xmlns:a16="http://schemas.microsoft.com/office/drawing/2014/main" id="{F48CCA4A-7AD6-C356-BBD7-4EC84F833597}"/>
              </a:ext>
            </a:extLst>
          </p:cNvPr>
          <p:cNvPicPr>
            <a:picLocks noChangeAspect="1"/>
          </p:cNvPicPr>
          <p:nvPr/>
        </p:nvPicPr>
        <p:blipFill>
          <a:blip r:embed="rId3"/>
          <a:stretch>
            <a:fillRect/>
          </a:stretch>
        </p:blipFill>
        <p:spPr>
          <a:xfrm>
            <a:off x="8274305" y="2896924"/>
            <a:ext cx="9644400" cy="4724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082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2AE86-1D3F-59A4-2A2A-DE16EBE951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E3112D-8973-C9B1-E10C-23FCE2D039D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8726AA05-69BD-3413-CAC5-6AC381E26D7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EC52272-AC4F-84B8-A9C2-95F21761C4A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C30B388-56EA-BA14-0BE0-CFE9954A7D81}"/>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75758DC1-ADBE-5715-66FF-8C75547B00F6}"/>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3: Create User Account </a:t>
            </a:r>
          </a:p>
        </p:txBody>
      </p:sp>
      <p:sp>
        <p:nvSpPr>
          <p:cNvPr id="11" name="TextBox 10">
            <a:extLst>
              <a:ext uri="{FF2B5EF4-FFF2-40B4-BE49-F238E27FC236}">
                <a16:creationId xmlns:a16="http://schemas.microsoft.com/office/drawing/2014/main" id="{3719C4E6-DA89-3BAE-274E-9C67ECE8E90E}"/>
              </a:ext>
            </a:extLst>
          </p:cNvPr>
          <p:cNvSpPr txBox="1"/>
          <p:nvPr/>
        </p:nvSpPr>
        <p:spPr>
          <a:xfrm>
            <a:off x="533400" y="4060124"/>
            <a:ext cx="6477000" cy="1384995"/>
          </a:xfrm>
          <a:prstGeom prst="rect">
            <a:avLst/>
          </a:prstGeom>
          <a:noFill/>
        </p:spPr>
        <p:txBody>
          <a:bodyPr wrap="square">
            <a:spAutoFit/>
          </a:bodyPr>
          <a:lstStyle/>
          <a:p>
            <a:r>
              <a:rPr lang="en-US" sz="2800" dirty="0">
                <a:solidFill>
                  <a:schemeClr val="bg1"/>
                </a:solidFill>
              </a:rPr>
              <a:t>• Username: </a:t>
            </a:r>
            <a:r>
              <a:rPr lang="en-US" sz="2800" dirty="0" err="1">
                <a:solidFill>
                  <a:schemeClr val="bg1"/>
                </a:solidFill>
              </a:rPr>
              <a:t>vpnuser</a:t>
            </a:r>
            <a:r>
              <a:rPr lang="en-US" sz="2800" dirty="0">
                <a:solidFill>
                  <a:schemeClr val="bg1"/>
                </a:solidFill>
              </a:rPr>
              <a:t> </a:t>
            </a:r>
          </a:p>
          <a:p>
            <a:r>
              <a:rPr lang="en-US" sz="2800" dirty="0">
                <a:solidFill>
                  <a:schemeClr val="bg1"/>
                </a:solidFill>
              </a:rPr>
              <a:t>• Type: Local User </a:t>
            </a:r>
          </a:p>
          <a:p>
            <a:r>
              <a:rPr lang="en-US" sz="2800" dirty="0">
                <a:solidFill>
                  <a:schemeClr val="bg1"/>
                </a:solidFill>
              </a:rPr>
              <a:t>• Password: (Set secure password) </a:t>
            </a:r>
          </a:p>
        </p:txBody>
      </p:sp>
      <p:sp>
        <p:nvSpPr>
          <p:cNvPr id="3" name="TextBox 2">
            <a:extLst>
              <a:ext uri="{FF2B5EF4-FFF2-40B4-BE49-F238E27FC236}">
                <a16:creationId xmlns:a16="http://schemas.microsoft.com/office/drawing/2014/main" id="{E1470EEC-95FB-B8AE-E9D2-DDCD1928FD9D}"/>
              </a:ext>
            </a:extLst>
          </p:cNvPr>
          <p:cNvSpPr txBox="1"/>
          <p:nvPr/>
        </p:nvSpPr>
        <p:spPr>
          <a:xfrm>
            <a:off x="369295" y="5658216"/>
            <a:ext cx="9144000" cy="646331"/>
          </a:xfrm>
          <a:prstGeom prst="rect">
            <a:avLst/>
          </a:prstGeom>
          <a:noFill/>
        </p:spPr>
        <p:txBody>
          <a:bodyPr wrap="square">
            <a:spAutoFit/>
          </a:bodyPr>
          <a:lstStyle/>
          <a:p>
            <a:r>
              <a:rPr lang="en-US" sz="3600" dirty="0">
                <a:solidFill>
                  <a:schemeClr val="bg1"/>
                </a:solidFill>
              </a:rPr>
              <a:t>Step 4: Create User Group </a:t>
            </a:r>
          </a:p>
        </p:txBody>
      </p:sp>
      <p:sp>
        <p:nvSpPr>
          <p:cNvPr id="7" name="TextBox 6">
            <a:extLst>
              <a:ext uri="{FF2B5EF4-FFF2-40B4-BE49-F238E27FC236}">
                <a16:creationId xmlns:a16="http://schemas.microsoft.com/office/drawing/2014/main" id="{96F04CC9-DA5F-2EAC-1E72-0D46AA1899AE}"/>
              </a:ext>
            </a:extLst>
          </p:cNvPr>
          <p:cNvSpPr txBox="1"/>
          <p:nvPr/>
        </p:nvSpPr>
        <p:spPr>
          <a:xfrm>
            <a:off x="533400" y="6526006"/>
            <a:ext cx="6477000" cy="1384995"/>
          </a:xfrm>
          <a:prstGeom prst="rect">
            <a:avLst/>
          </a:prstGeom>
          <a:noFill/>
        </p:spPr>
        <p:txBody>
          <a:bodyPr wrap="square">
            <a:spAutoFit/>
          </a:bodyPr>
          <a:lstStyle/>
          <a:p>
            <a:r>
              <a:rPr lang="en-US" sz="2800" dirty="0">
                <a:solidFill>
                  <a:schemeClr val="bg1"/>
                </a:solidFill>
              </a:rPr>
              <a:t>• Name: SSL_VPN_USERS </a:t>
            </a:r>
          </a:p>
          <a:p>
            <a:r>
              <a:rPr lang="en-US" sz="2800" dirty="0">
                <a:solidFill>
                  <a:schemeClr val="bg1"/>
                </a:solidFill>
              </a:rPr>
              <a:t>• Type: Firewall </a:t>
            </a:r>
          </a:p>
          <a:p>
            <a:r>
              <a:rPr lang="en-US" sz="2800" dirty="0">
                <a:solidFill>
                  <a:schemeClr val="bg1"/>
                </a:solidFill>
              </a:rPr>
              <a:t>• Status: Enabled </a:t>
            </a:r>
          </a:p>
        </p:txBody>
      </p:sp>
      <p:pic>
        <p:nvPicPr>
          <p:cNvPr id="12" name="Picture 11">
            <a:extLst>
              <a:ext uri="{FF2B5EF4-FFF2-40B4-BE49-F238E27FC236}">
                <a16:creationId xmlns:a16="http://schemas.microsoft.com/office/drawing/2014/main" id="{17F8B36A-A773-E5AC-16B1-93692527196A}"/>
              </a:ext>
            </a:extLst>
          </p:cNvPr>
          <p:cNvPicPr>
            <a:picLocks noChangeAspect="1"/>
          </p:cNvPicPr>
          <p:nvPr/>
        </p:nvPicPr>
        <p:blipFill>
          <a:blip r:embed="rId3"/>
          <a:stretch>
            <a:fillRect/>
          </a:stretch>
        </p:blipFill>
        <p:spPr>
          <a:xfrm>
            <a:off x="7842246" y="3238500"/>
            <a:ext cx="9613908" cy="49256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67610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1855</Words>
  <Application>Microsoft Office PowerPoint</Application>
  <PresentationFormat>Custom</PresentationFormat>
  <Paragraphs>251</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TT Supermolot Neue Bold</vt:lpstr>
      <vt:lpstr>Calibri</vt:lpstr>
      <vt:lpstr>TT Supermolot Neue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Black Modern Computer Presentation</dc:title>
  <cp:lastModifiedBy>Ahmed Khaled</cp:lastModifiedBy>
  <cp:revision>13</cp:revision>
  <dcterms:created xsi:type="dcterms:W3CDTF">2006-08-16T00:00:00Z</dcterms:created>
  <dcterms:modified xsi:type="dcterms:W3CDTF">2025-11-15T15:45:01Z</dcterms:modified>
  <dc:identifier>DAG4nL6Rp2A</dc:identifier>
</cp:coreProperties>
</file>